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88"/>
  </p:notesMasterIdLst>
  <p:sldIdLst>
    <p:sldId id="475" r:id="rId4"/>
    <p:sldId id="337" r:id="rId5"/>
    <p:sldId id="363" r:id="rId6"/>
    <p:sldId id="406" r:id="rId7"/>
    <p:sldId id="361" r:id="rId8"/>
    <p:sldId id="392" r:id="rId9"/>
    <p:sldId id="388" r:id="rId10"/>
    <p:sldId id="389" r:id="rId11"/>
    <p:sldId id="390" r:id="rId12"/>
    <p:sldId id="473" r:id="rId13"/>
    <p:sldId id="476" r:id="rId14"/>
    <p:sldId id="478" r:id="rId15"/>
    <p:sldId id="477" r:id="rId16"/>
    <p:sldId id="479" r:id="rId17"/>
    <p:sldId id="480" r:id="rId18"/>
    <p:sldId id="481" r:id="rId19"/>
    <p:sldId id="482" r:id="rId20"/>
    <p:sldId id="484" r:id="rId21"/>
    <p:sldId id="485" r:id="rId22"/>
    <p:sldId id="486" r:id="rId23"/>
    <p:sldId id="487" r:id="rId24"/>
    <p:sldId id="488" r:id="rId25"/>
    <p:sldId id="489" r:id="rId26"/>
    <p:sldId id="491" r:id="rId27"/>
    <p:sldId id="492" r:id="rId28"/>
    <p:sldId id="393" r:id="rId29"/>
    <p:sldId id="394" r:id="rId30"/>
    <p:sldId id="395" r:id="rId31"/>
    <p:sldId id="396" r:id="rId32"/>
    <p:sldId id="397" r:id="rId33"/>
    <p:sldId id="398" r:id="rId34"/>
    <p:sldId id="399" r:id="rId35"/>
    <p:sldId id="402" r:id="rId36"/>
    <p:sldId id="391" r:id="rId37"/>
    <p:sldId id="400" r:id="rId38"/>
    <p:sldId id="401" r:id="rId39"/>
    <p:sldId id="403" r:id="rId40"/>
    <p:sldId id="404" r:id="rId41"/>
    <p:sldId id="405" r:id="rId42"/>
    <p:sldId id="420" r:id="rId43"/>
    <p:sldId id="421" r:id="rId44"/>
    <p:sldId id="422" r:id="rId45"/>
    <p:sldId id="423" r:id="rId46"/>
    <p:sldId id="424" r:id="rId47"/>
    <p:sldId id="425" r:id="rId48"/>
    <p:sldId id="426" r:id="rId49"/>
    <p:sldId id="427" r:id="rId50"/>
    <p:sldId id="428" r:id="rId51"/>
    <p:sldId id="429" r:id="rId52"/>
    <p:sldId id="431" r:id="rId53"/>
    <p:sldId id="435" r:id="rId54"/>
    <p:sldId id="436" r:id="rId55"/>
    <p:sldId id="430" r:id="rId56"/>
    <p:sldId id="432" r:id="rId57"/>
    <p:sldId id="433" r:id="rId58"/>
    <p:sldId id="434" r:id="rId59"/>
    <p:sldId id="461" r:id="rId60"/>
    <p:sldId id="462" r:id="rId61"/>
    <p:sldId id="437" r:id="rId62"/>
    <p:sldId id="438" r:id="rId63"/>
    <p:sldId id="464" r:id="rId64"/>
    <p:sldId id="439" r:id="rId65"/>
    <p:sldId id="440" r:id="rId66"/>
    <p:sldId id="441" r:id="rId67"/>
    <p:sldId id="445" r:id="rId68"/>
    <p:sldId id="442" r:id="rId69"/>
    <p:sldId id="474" r:id="rId70"/>
    <p:sldId id="490" r:id="rId71"/>
    <p:sldId id="465" r:id="rId72"/>
    <p:sldId id="407" r:id="rId73"/>
    <p:sldId id="359" r:id="rId74"/>
    <p:sldId id="360" r:id="rId75"/>
    <p:sldId id="362" r:id="rId76"/>
    <p:sldId id="379" r:id="rId77"/>
    <p:sldId id="380" r:id="rId78"/>
    <p:sldId id="468" r:id="rId79"/>
    <p:sldId id="469" r:id="rId80"/>
    <p:sldId id="470" r:id="rId81"/>
    <p:sldId id="471" r:id="rId82"/>
    <p:sldId id="381" r:id="rId83"/>
    <p:sldId id="382" r:id="rId84"/>
    <p:sldId id="383" r:id="rId85"/>
    <p:sldId id="384" r:id="rId86"/>
    <p:sldId id="387"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66FF"/>
    <a:srgbClr val="00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374" autoAdjust="0"/>
  </p:normalViewPr>
  <p:slideViewPr>
    <p:cSldViewPr snapToGrid="0">
      <p:cViewPr varScale="1">
        <p:scale>
          <a:sx n="70" d="100"/>
          <a:sy n="70" d="100"/>
        </p:scale>
        <p:origin x="660" y="6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presProps" Target="pres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viewProps" Target="viewProps.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5512D122-5CC6-11CF-8D67-00AA00BDCE1D}" ax:persistence="persistStream" r:id="rId1"/>
</file>

<file path=ppt/drawings/_rels/vmlDrawing1.vml.rels><?xml version="1.0" encoding="UTF-8" standalone="yes"?>
<Relationships xmlns="http://schemas.openxmlformats.org/package/2006/relationships"><Relationship Id="rId1"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A25575-17AE-4E2B-8357-12224F6937B9}" type="datetimeFigureOut">
              <a:rPr lang="en-US" smtClean="0"/>
              <a:t>11/16/2025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88E98E-E091-4849-B22B-B305725CD177}" type="slidenum">
              <a:rPr lang="en-US" smtClean="0"/>
              <a:t>‹#›</a:t>
            </a:fld>
            <a:endParaRPr lang="en-US"/>
          </a:p>
        </p:txBody>
      </p:sp>
    </p:spTree>
    <p:extLst>
      <p:ext uri="{BB962C8B-B14F-4D97-AF65-F5344CB8AC3E}">
        <p14:creationId xmlns:p14="http://schemas.microsoft.com/office/powerpoint/2010/main" val="1837881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993A0-7606-4D8A-86B5-92E0A35507C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056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 &amp; Inspire</a:t>
            </a:r>
            <a:r>
              <a:rPr lang="en-US" dirty="0"/>
              <a:t> – Deliver high-quality teaching and mentoring, fostering curiosity and critical thinking.</a:t>
            </a:r>
            <a:br>
              <a:rPr lang="en-US" dirty="0"/>
            </a:br>
            <a:r>
              <a:rPr lang="en-US" b="1" dirty="0"/>
              <a:t>Encourage Mobility</a:t>
            </a:r>
            <a:r>
              <a:rPr lang="en-US" dirty="0"/>
              <a:t> – Support student and faculty exchange programs to broaden exposure and collaboration.</a:t>
            </a:r>
            <a:br>
              <a:rPr lang="en-US" dirty="0"/>
            </a:br>
            <a:r>
              <a:rPr lang="en-US" b="1" dirty="0"/>
              <a:t>Research &amp; Innovate</a:t>
            </a:r>
            <a:r>
              <a:rPr lang="en-US" dirty="0"/>
              <a:t> – Undertake impactful research, publish, and contribute to interdisciplinary knowledge.</a:t>
            </a:r>
            <a:br>
              <a:rPr lang="en-US" dirty="0"/>
            </a:br>
            <a:r>
              <a:rPr lang="en-US" b="1" dirty="0"/>
              <a:t>Write &amp; Secure Proposals</a:t>
            </a:r>
            <a:r>
              <a:rPr lang="en-US" dirty="0"/>
              <a:t> – Actively pursue grants and funding to sustain research and innovation.</a:t>
            </a:r>
            <a:br>
              <a:rPr lang="en-US" dirty="0"/>
            </a:br>
            <a:r>
              <a:rPr lang="en-US" b="1" dirty="0"/>
              <a:t>Collaborate &amp; Network</a:t>
            </a:r>
            <a:r>
              <a:rPr lang="en-US" dirty="0"/>
              <a:t> – Build partnerships nationally and internationally through </a:t>
            </a:r>
            <a:r>
              <a:rPr lang="en-US" dirty="0" err="1"/>
              <a:t>MoUs</a:t>
            </a:r>
            <a:r>
              <a:rPr lang="en-US" dirty="0"/>
              <a:t> and formal networks.</a:t>
            </a:r>
            <a:br>
              <a:rPr lang="en-US" dirty="0"/>
            </a:br>
            <a:r>
              <a:rPr lang="en-US" b="1" dirty="0"/>
              <a:t>Mentor &amp; Guide</a:t>
            </a:r>
            <a:r>
              <a:rPr lang="en-US" dirty="0"/>
              <a:t> – Nurture students and junior faculty, fostering professional and personal growth.</a:t>
            </a:r>
            <a:br>
              <a:rPr lang="en-US" dirty="0"/>
            </a:br>
            <a:r>
              <a:rPr lang="en-US" b="1" dirty="0"/>
              <a:t>Uphold Ethics</a:t>
            </a:r>
            <a:r>
              <a:rPr lang="en-US" dirty="0"/>
              <a:t> – Ensure integrity, transparency, and accountability in all academic and research activities.</a:t>
            </a:r>
          </a:p>
        </p:txBody>
      </p:sp>
      <p:sp>
        <p:nvSpPr>
          <p:cNvPr id="4" name="Slide Number Placeholder 3"/>
          <p:cNvSpPr>
            <a:spLocks noGrp="1"/>
          </p:cNvSpPr>
          <p:nvPr>
            <p:ph type="sldNum" sz="quarter" idx="5"/>
          </p:nvPr>
        </p:nvSpPr>
        <p:spPr/>
        <p:txBody>
          <a:bodyPr/>
          <a:lstStyle/>
          <a:p>
            <a:fld id="{8688E98E-E091-4849-B22B-B305725CD177}" type="slidenum">
              <a:rPr lang="en-US" smtClean="0"/>
              <a:t>4</a:t>
            </a:fld>
            <a:endParaRPr lang="en-US"/>
          </a:p>
        </p:txBody>
      </p:sp>
    </p:spTree>
    <p:extLst>
      <p:ext uri="{BB962C8B-B14F-4D97-AF65-F5344CB8AC3E}">
        <p14:creationId xmlns:p14="http://schemas.microsoft.com/office/powerpoint/2010/main" val="4184912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19C8D-7386-6230-9A7A-45344B583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A60984-18D5-D042-7480-AB1D73147E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36D87E-E8A9-F42D-D82E-01FC5D69109D}"/>
              </a:ext>
            </a:extLst>
          </p:cNvPr>
          <p:cNvSpPr>
            <a:spLocks noGrp="1"/>
          </p:cNvSpPr>
          <p:nvPr>
            <p:ph type="body" idx="1"/>
          </p:nvPr>
        </p:nvSpPr>
        <p:spPr/>
        <p:txBody>
          <a:bodyPr/>
          <a:lstStyle/>
          <a:p>
            <a:r>
              <a:rPr lang="en-US" dirty="0"/>
              <a:t>https://amberstudent.com/blog/post/student-exchange-programme#different-types-of-student-exchange-programs</a:t>
            </a:r>
          </a:p>
        </p:txBody>
      </p:sp>
      <p:sp>
        <p:nvSpPr>
          <p:cNvPr id="4" name="Slide Number Placeholder 3">
            <a:extLst>
              <a:ext uri="{FF2B5EF4-FFF2-40B4-BE49-F238E27FC236}">
                <a16:creationId xmlns:a16="http://schemas.microsoft.com/office/drawing/2014/main" id="{F9002557-C299-F5A3-5431-955C70D4F5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F3942-9BE8-48AD-A1FA-481B63216AC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815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0E8E3-B414-4E65-8FA1-C142BD8A7B30}"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94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F3942-9BE8-48AD-A1FA-481B63216AC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372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88E98E-E091-4849-B22B-B305725CD177}" type="slidenum">
              <a:rPr lang="en-US" smtClean="0"/>
              <a:t>71</a:t>
            </a:fld>
            <a:endParaRPr lang="en-US"/>
          </a:p>
        </p:txBody>
      </p:sp>
    </p:spTree>
    <p:extLst>
      <p:ext uri="{BB962C8B-B14F-4D97-AF65-F5344CB8AC3E}">
        <p14:creationId xmlns:p14="http://schemas.microsoft.com/office/powerpoint/2010/main" val="118195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Vision Realized</a:t>
            </a:r>
            <a:r>
              <a:rPr lang="en-US" dirty="0"/>
              <a:t> – Establishing Centres of Innovation strengthens research, teaching, and societal impact across science, humanities, and social sciences.</a:t>
            </a:r>
          </a:p>
          <a:p>
            <a:r>
              <a:rPr lang="en-US" b="1" dirty="0"/>
              <a:t>Strategic Pathways</a:t>
            </a:r>
            <a:r>
              <a:rPr lang="en-US" dirty="0"/>
              <a:t> – Leveraging government schemes, international collaborations, and multi-source funding ensures sustainability and excellence.</a:t>
            </a:r>
          </a:p>
          <a:p>
            <a:r>
              <a:rPr lang="en-US" b="1" dirty="0"/>
              <a:t>Faculty &amp; Student Empowerment</a:t>
            </a:r>
            <a:r>
              <a:rPr lang="en-US" dirty="0"/>
              <a:t> – Supporting talent through incentives, mentorship, and exchange programs fosters innovation and long-term retention.</a:t>
            </a:r>
          </a:p>
          <a:p>
            <a:r>
              <a:rPr lang="en-US" b="1" dirty="0"/>
              <a:t>Collaborative Networks</a:t>
            </a:r>
            <a:r>
              <a:rPr lang="en-US" dirty="0"/>
              <a:t> – </a:t>
            </a:r>
            <a:r>
              <a:rPr lang="en-US" dirty="0" err="1"/>
              <a:t>MoUs</a:t>
            </a:r>
            <a:r>
              <a:rPr lang="en-US" dirty="0"/>
              <a:t>, partnerships, and interdisciplinary initiatives accelerate knowledge creation and global competitiveness.</a:t>
            </a:r>
          </a:p>
          <a:p>
            <a:r>
              <a:rPr lang="en-US" b="1" dirty="0"/>
              <a:t>Call to Action</a:t>
            </a:r>
            <a:r>
              <a:rPr lang="en-US" dirty="0"/>
              <a:t> – By strategically navigating funding, partnerships, and talent management, institutions can transform ideas into tangible societal and academic impact.</a:t>
            </a:r>
          </a:p>
          <a:p>
            <a:endParaRPr lang="en-US" dirty="0"/>
          </a:p>
        </p:txBody>
      </p:sp>
      <p:sp>
        <p:nvSpPr>
          <p:cNvPr id="4" name="Slide Number Placeholder 3"/>
          <p:cNvSpPr>
            <a:spLocks noGrp="1"/>
          </p:cNvSpPr>
          <p:nvPr>
            <p:ph type="sldNum" sz="quarter" idx="5"/>
          </p:nvPr>
        </p:nvSpPr>
        <p:spPr/>
        <p:txBody>
          <a:bodyPr/>
          <a:lstStyle/>
          <a:p>
            <a:fld id="{8688E98E-E091-4849-B22B-B305725CD177}" type="slidenum">
              <a:rPr lang="en-US" smtClean="0"/>
              <a:t>84</a:t>
            </a:fld>
            <a:endParaRPr lang="en-US"/>
          </a:p>
        </p:txBody>
      </p:sp>
    </p:spTree>
    <p:extLst>
      <p:ext uri="{BB962C8B-B14F-4D97-AF65-F5344CB8AC3E}">
        <p14:creationId xmlns:p14="http://schemas.microsoft.com/office/powerpoint/2010/main" val="3920862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360E8-506F-A51E-2331-CB6D6DB291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33CBF593-F8FA-DBA3-A190-9B6531EE5E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942E1AD9-EB7B-9F94-F700-52BEDD710228}"/>
              </a:ext>
            </a:extLst>
          </p:cNvPr>
          <p:cNvSpPr>
            <a:spLocks noGrp="1"/>
          </p:cNvSpPr>
          <p:nvPr>
            <p:ph type="dt" sz="half" idx="10"/>
          </p:nvPr>
        </p:nvSpPr>
        <p:spPr/>
        <p:txBody>
          <a:bodyPr/>
          <a:lstStyle/>
          <a:p>
            <a:fld id="{59E20574-55C5-4DD2-B529-01CD16E71B3F}" type="datetimeFigureOut">
              <a:rPr lang="en-IN" smtClean="0"/>
              <a:t>16-11-2025</a:t>
            </a:fld>
            <a:endParaRPr lang="en-IN"/>
          </a:p>
        </p:txBody>
      </p:sp>
      <p:sp>
        <p:nvSpPr>
          <p:cNvPr id="5" name="Footer Placeholder 4">
            <a:extLst>
              <a:ext uri="{FF2B5EF4-FFF2-40B4-BE49-F238E27FC236}">
                <a16:creationId xmlns:a16="http://schemas.microsoft.com/office/drawing/2014/main" id="{7C30B8C3-1AE1-E8B2-D4A5-1825ED8F0EC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47E6442-F53A-6B5F-A195-F869F7044C05}"/>
              </a:ext>
            </a:extLst>
          </p:cNvPr>
          <p:cNvSpPr>
            <a:spLocks noGrp="1"/>
          </p:cNvSpPr>
          <p:nvPr>
            <p:ph type="sldNum" sz="quarter" idx="12"/>
          </p:nvPr>
        </p:nvSpPr>
        <p:spPr/>
        <p:txBody>
          <a:bodyPr/>
          <a:lstStyle/>
          <a:p>
            <a:fld id="{07C823AD-5C00-4608-B24D-F002DB6AB54F}" type="slidenum">
              <a:rPr lang="en-IN" smtClean="0"/>
              <a:t>‹#›</a:t>
            </a:fld>
            <a:endParaRPr lang="en-IN"/>
          </a:p>
        </p:txBody>
      </p:sp>
    </p:spTree>
    <p:extLst>
      <p:ext uri="{BB962C8B-B14F-4D97-AF65-F5344CB8AC3E}">
        <p14:creationId xmlns:p14="http://schemas.microsoft.com/office/powerpoint/2010/main" val="1726854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0FE9B-E816-C39C-66F5-A7FDD485A078}"/>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74C59DC-4890-5B9D-A589-42AB791904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0627BA4-10BE-F44B-8975-2FC79537FD8B}"/>
              </a:ext>
            </a:extLst>
          </p:cNvPr>
          <p:cNvSpPr>
            <a:spLocks noGrp="1"/>
          </p:cNvSpPr>
          <p:nvPr>
            <p:ph type="dt" sz="half" idx="10"/>
          </p:nvPr>
        </p:nvSpPr>
        <p:spPr/>
        <p:txBody>
          <a:bodyPr/>
          <a:lstStyle/>
          <a:p>
            <a:fld id="{59E20574-55C5-4DD2-B529-01CD16E71B3F}" type="datetimeFigureOut">
              <a:rPr lang="en-IN" smtClean="0"/>
              <a:t>16-11-2025</a:t>
            </a:fld>
            <a:endParaRPr lang="en-IN"/>
          </a:p>
        </p:txBody>
      </p:sp>
      <p:sp>
        <p:nvSpPr>
          <p:cNvPr id="5" name="Footer Placeholder 4">
            <a:extLst>
              <a:ext uri="{FF2B5EF4-FFF2-40B4-BE49-F238E27FC236}">
                <a16:creationId xmlns:a16="http://schemas.microsoft.com/office/drawing/2014/main" id="{C5285C19-0665-C164-D857-1A533EB7155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736CE22-1EB7-7F24-E24C-92C8E5965D77}"/>
              </a:ext>
            </a:extLst>
          </p:cNvPr>
          <p:cNvSpPr>
            <a:spLocks noGrp="1"/>
          </p:cNvSpPr>
          <p:nvPr>
            <p:ph type="sldNum" sz="quarter" idx="12"/>
          </p:nvPr>
        </p:nvSpPr>
        <p:spPr/>
        <p:txBody>
          <a:bodyPr/>
          <a:lstStyle/>
          <a:p>
            <a:fld id="{07C823AD-5C00-4608-B24D-F002DB6AB54F}" type="slidenum">
              <a:rPr lang="en-IN" smtClean="0"/>
              <a:t>‹#›</a:t>
            </a:fld>
            <a:endParaRPr lang="en-IN"/>
          </a:p>
        </p:txBody>
      </p:sp>
    </p:spTree>
    <p:extLst>
      <p:ext uri="{BB962C8B-B14F-4D97-AF65-F5344CB8AC3E}">
        <p14:creationId xmlns:p14="http://schemas.microsoft.com/office/powerpoint/2010/main" val="1918913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A3BF4C-A136-7FAC-F634-6BB4B6A7308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25141AE-3D35-E98D-E2D0-95B623CB76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A004F93-DA61-DF38-6FFA-6DD16D0BC9AA}"/>
              </a:ext>
            </a:extLst>
          </p:cNvPr>
          <p:cNvSpPr>
            <a:spLocks noGrp="1"/>
          </p:cNvSpPr>
          <p:nvPr>
            <p:ph type="dt" sz="half" idx="10"/>
          </p:nvPr>
        </p:nvSpPr>
        <p:spPr/>
        <p:txBody>
          <a:bodyPr/>
          <a:lstStyle/>
          <a:p>
            <a:fld id="{59E20574-55C5-4DD2-B529-01CD16E71B3F}" type="datetimeFigureOut">
              <a:rPr lang="en-IN" smtClean="0"/>
              <a:t>16-11-2025</a:t>
            </a:fld>
            <a:endParaRPr lang="en-IN"/>
          </a:p>
        </p:txBody>
      </p:sp>
      <p:sp>
        <p:nvSpPr>
          <p:cNvPr id="5" name="Footer Placeholder 4">
            <a:extLst>
              <a:ext uri="{FF2B5EF4-FFF2-40B4-BE49-F238E27FC236}">
                <a16:creationId xmlns:a16="http://schemas.microsoft.com/office/drawing/2014/main" id="{99A8F067-3726-5148-5C47-11504F9B87D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F5DD94B-6554-185A-4A29-8A75E9D201F5}"/>
              </a:ext>
            </a:extLst>
          </p:cNvPr>
          <p:cNvSpPr>
            <a:spLocks noGrp="1"/>
          </p:cNvSpPr>
          <p:nvPr>
            <p:ph type="sldNum" sz="quarter" idx="12"/>
          </p:nvPr>
        </p:nvSpPr>
        <p:spPr/>
        <p:txBody>
          <a:bodyPr/>
          <a:lstStyle/>
          <a:p>
            <a:fld id="{07C823AD-5C00-4608-B24D-F002DB6AB54F}" type="slidenum">
              <a:rPr lang="en-IN" smtClean="0"/>
              <a:t>‹#›</a:t>
            </a:fld>
            <a:endParaRPr lang="en-IN"/>
          </a:p>
        </p:txBody>
      </p:sp>
    </p:spTree>
    <p:extLst>
      <p:ext uri="{BB962C8B-B14F-4D97-AF65-F5344CB8AC3E}">
        <p14:creationId xmlns:p14="http://schemas.microsoft.com/office/powerpoint/2010/main" val="3626146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4CD06B-2989-4FD3-BD46-03CAF88C90F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F1F16-1C92-4313-BA14-FFEE33ABD9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682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4CD06B-2989-4FD3-BD46-03CAF88C90F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F1F16-1C92-4313-BA14-FFEE33ABD9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946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4CD06B-2989-4FD3-BD46-03CAF88C90F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F1F16-1C92-4313-BA14-FFEE33ABD9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868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4CD06B-2989-4FD3-BD46-03CAF88C90F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F1F16-1C92-4313-BA14-FFEE33ABD9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089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4CD06B-2989-4FD3-BD46-03CAF88C90F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F1F16-1C92-4313-BA14-FFEE33ABD9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294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4CD06B-2989-4FD3-BD46-03CAF88C90F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F1F16-1C92-4313-BA14-FFEE33ABD9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880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4CD06B-2989-4FD3-BD46-03CAF88C90F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F1F16-1C92-4313-BA14-FFEE33ABD9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6142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4CD06B-2989-4FD3-BD46-03CAF88C90F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F1F16-1C92-4313-BA14-FFEE33ABD9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335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2A4D6-4A97-C24C-7406-BE35619B619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3CD6E51-BD30-4A3F-C41C-8A5A8E9BC5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6BE8CF2-5920-9D62-A685-880F2817911D}"/>
              </a:ext>
            </a:extLst>
          </p:cNvPr>
          <p:cNvSpPr>
            <a:spLocks noGrp="1"/>
          </p:cNvSpPr>
          <p:nvPr>
            <p:ph type="dt" sz="half" idx="10"/>
          </p:nvPr>
        </p:nvSpPr>
        <p:spPr/>
        <p:txBody>
          <a:bodyPr/>
          <a:lstStyle/>
          <a:p>
            <a:fld id="{59E20574-55C5-4DD2-B529-01CD16E71B3F}" type="datetimeFigureOut">
              <a:rPr lang="en-IN" smtClean="0"/>
              <a:t>16-11-2025</a:t>
            </a:fld>
            <a:endParaRPr lang="en-IN"/>
          </a:p>
        </p:txBody>
      </p:sp>
      <p:sp>
        <p:nvSpPr>
          <p:cNvPr id="5" name="Footer Placeholder 4">
            <a:extLst>
              <a:ext uri="{FF2B5EF4-FFF2-40B4-BE49-F238E27FC236}">
                <a16:creationId xmlns:a16="http://schemas.microsoft.com/office/drawing/2014/main" id="{5F2A2757-80FE-3D37-9B48-30D527EB6B3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275F5B8-7E5B-96DF-ABCF-29856781EA4D}"/>
              </a:ext>
            </a:extLst>
          </p:cNvPr>
          <p:cNvSpPr>
            <a:spLocks noGrp="1"/>
          </p:cNvSpPr>
          <p:nvPr>
            <p:ph type="sldNum" sz="quarter" idx="12"/>
          </p:nvPr>
        </p:nvSpPr>
        <p:spPr/>
        <p:txBody>
          <a:bodyPr/>
          <a:lstStyle/>
          <a:p>
            <a:fld id="{07C823AD-5C00-4608-B24D-F002DB6AB54F}" type="slidenum">
              <a:rPr lang="en-IN" smtClean="0"/>
              <a:t>‹#›</a:t>
            </a:fld>
            <a:endParaRPr lang="en-IN"/>
          </a:p>
        </p:txBody>
      </p:sp>
    </p:spTree>
    <p:extLst>
      <p:ext uri="{BB962C8B-B14F-4D97-AF65-F5344CB8AC3E}">
        <p14:creationId xmlns:p14="http://schemas.microsoft.com/office/powerpoint/2010/main" val="2268714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4CD06B-2989-4FD3-BD46-03CAF88C90F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F1F16-1C92-4313-BA14-FFEE33ABD9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153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4CD06B-2989-4FD3-BD46-03CAF88C90F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F1F16-1C92-4313-BA14-FFEE33ABD9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288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4CD06B-2989-4FD3-BD46-03CAF88C90F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F1F16-1C92-4313-BA14-FFEE33ABD9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143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CCB16-FF81-409F-8257-92979747A950}" type="datetimeFigureOut">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E7EB18-85F2-45F9-8E1E-4FF16F3EED2A}" type="slidenum">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423722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CCB16-FF81-409F-8257-92979747A950}" type="datetimeFigureOut">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E7EB18-85F2-45F9-8E1E-4FF16F3EED2A}" type="slidenum">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093690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CCB16-FF81-409F-8257-92979747A950}" type="datetimeFigureOut">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E7EB18-85F2-45F9-8E1E-4FF16F3EED2A}" type="slidenum">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363897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CCB16-FF81-409F-8257-92979747A950}" type="datetimeFigureOut">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E7EB18-85F2-45F9-8E1E-4FF16F3EED2A}" type="slidenum">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173925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CCB16-FF81-409F-8257-92979747A950}" type="datetimeFigureOut">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E7EB18-85F2-45F9-8E1E-4FF16F3EED2A}" type="slidenum">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688912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CCB16-FF81-409F-8257-92979747A950}" type="datetimeFigureOut">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E7EB18-85F2-45F9-8E1E-4FF16F3EED2A}" type="slidenum">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504741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CCB16-FF81-409F-8257-92979747A950}" type="datetimeFigureOut">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E7EB18-85F2-45F9-8E1E-4FF16F3EED2A}" type="slidenum">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234974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39D0B-186E-6819-C1F9-48FAECF7C3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A42EB8C9-7290-E737-A572-BC04AE9D8F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FE0B6A-0FF4-4812-F703-E661FC986AD5}"/>
              </a:ext>
            </a:extLst>
          </p:cNvPr>
          <p:cNvSpPr>
            <a:spLocks noGrp="1"/>
          </p:cNvSpPr>
          <p:nvPr>
            <p:ph type="dt" sz="half" idx="10"/>
          </p:nvPr>
        </p:nvSpPr>
        <p:spPr/>
        <p:txBody>
          <a:bodyPr/>
          <a:lstStyle/>
          <a:p>
            <a:fld id="{59E20574-55C5-4DD2-B529-01CD16E71B3F}" type="datetimeFigureOut">
              <a:rPr lang="en-IN" smtClean="0"/>
              <a:t>16-11-2025</a:t>
            </a:fld>
            <a:endParaRPr lang="en-IN"/>
          </a:p>
        </p:txBody>
      </p:sp>
      <p:sp>
        <p:nvSpPr>
          <p:cNvPr id="5" name="Footer Placeholder 4">
            <a:extLst>
              <a:ext uri="{FF2B5EF4-FFF2-40B4-BE49-F238E27FC236}">
                <a16:creationId xmlns:a16="http://schemas.microsoft.com/office/drawing/2014/main" id="{F5297143-2206-639F-1722-F15D994131E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6013217-6D66-328D-C9DD-6384193A2457}"/>
              </a:ext>
            </a:extLst>
          </p:cNvPr>
          <p:cNvSpPr>
            <a:spLocks noGrp="1"/>
          </p:cNvSpPr>
          <p:nvPr>
            <p:ph type="sldNum" sz="quarter" idx="12"/>
          </p:nvPr>
        </p:nvSpPr>
        <p:spPr/>
        <p:txBody>
          <a:bodyPr/>
          <a:lstStyle/>
          <a:p>
            <a:fld id="{07C823AD-5C00-4608-B24D-F002DB6AB54F}" type="slidenum">
              <a:rPr lang="en-IN" smtClean="0"/>
              <a:t>‹#›</a:t>
            </a:fld>
            <a:endParaRPr lang="en-IN"/>
          </a:p>
        </p:txBody>
      </p:sp>
    </p:spTree>
    <p:extLst>
      <p:ext uri="{BB962C8B-B14F-4D97-AF65-F5344CB8AC3E}">
        <p14:creationId xmlns:p14="http://schemas.microsoft.com/office/powerpoint/2010/main" val="1793157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CCB16-FF81-409F-8257-92979747A950}" type="datetimeFigureOut">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E7EB18-85F2-45F9-8E1E-4FF16F3EED2A}" type="slidenum">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285916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CCB16-FF81-409F-8257-92979747A950}" type="datetimeFigureOut">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E7EB18-85F2-45F9-8E1E-4FF16F3EED2A}" type="slidenum">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53913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CCB16-FF81-409F-8257-92979747A950}" type="datetimeFigureOut">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E7EB18-85F2-45F9-8E1E-4FF16F3EED2A}" type="slidenum">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9406557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CCB16-FF81-409F-8257-92979747A950}" type="datetimeFigureOut">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E7EB18-85F2-45F9-8E1E-4FF16F3EED2A}" type="slidenum">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55571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4DEF8-2D48-FC84-24F0-DBE62AC3949E}"/>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E24AC69-B7DC-CA8C-2979-F2EA814BC3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98DA25F5-4689-1FD0-3F95-EE3C5B0C28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B113F213-25A7-1993-6253-308E7E41AAF3}"/>
              </a:ext>
            </a:extLst>
          </p:cNvPr>
          <p:cNvSpPr>
            <a:spLocks noGrp="1"/>
          </p:cNvSpPr>
          <p:nvPr>
            <p:ph type="dt" sz="half" idx="10"/>
          </p:nvPr>
        </p:nvSpPr>
        <p:spPr/>
        <p:txBody>
          <a:bodyPr/>
          <a:lstStyle/>
          <a:p>
            <a:fld id="{59E20574-55C5-4DD2-B529-01CD16E71B3F}" type="datetimeFigureOut">
              <a:rPr lang="en-IN" smtClean="0"/>
              <a:t>16-11-2025</a:t>
            </a:fld>
            <a:endParaRPr lang="en-IN"/>
          </a:p>
        </p:txBody>
      </p:sp>
      <p:sp>
        <p:nvSpPr>
          <p:cNvPr id="6" name="Footer Placeholder 5">
            <a:extLst>
              <a:ext uri="{FF2B5EF4-FFF2-40B4-BE49-F238E27FC236}">
                <a16:creationId xmlns:a16="http://schemas.microsoft.com/office/drawing/2014/main" id="{D54BBD15-5CBF-629A-58CC-89E398043A3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154550E-1464-EF00-2C04-24404F84B9B8}"/>
              </a:ext>
            </a:extLst>
          </p:cNvPr>
          <p:cNvSpPr>
            <a:spLocks noGrp="1"/>
          </p:cNvSpPr>
          <p:nvPr>
            <p:ph type="sldNum" sz="quarter" idx="12"/>
          </p:nvPr>
        </p:nvSpPr>
        <p:spPr/>
        <p:txBody>
          <a:bodyPr/>
          <a:lstStyle/>
          <a:p>
            <a:fld id="{07C823AD-5C00-4608-B24D-F002DB6AB54F}" type="slidenum">
              <a:rPr lang="en-IN" smtClean="0"/>
              <a:t>‹#›</a:t>
            </a:fld>
            <a:endParaRPr lang="en-IN"/>
          </a:p>
        </p:txBody>
      </p:sp>
    </p:spTree>
    <p:extLst>
      <p:ext uri="{BB962C8B-B14F-4D97-AF65-F5344CB8AC3E}">
        <p14:creationId xmlns:p14="http://schemas.microsoft.com/office/powerpoint/2010/main" val="377885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7503-2775-DCFC-37C2-0A07D5A119EA}"/>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A19DD6E-5735-EF31-B97F-A946EF486B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6D53DC-6722-8B18-B4CE-198E1DB83E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51E2C4CA-E654-4C78-4184-2AC3C7DEE0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68CF70-0F00-5B42-E7EE-06079B4959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76A8C28-6960-628F-6444-6ED599D2497E}"/>
              </a:ext>
            </a:extLst>
          </p:cNvPr>
          <p:cNvSpPr>
            <a:spLocks noGrp="1"/>
          </p:cNvSpPr>
          <p:nvPr>
            <p:ph type="dt" sz="half" idx="10"/>
          </p:nvPr>
        </p:nvSpPr>
        <p:spPr/>
        <p:txBody>
          <a:bodyPr/>
          <a:lstStyle/>
          <a:p>
            <a:fld id="{59E20574-55C5-4DD2-B529-01CD16E71B3F}" type="datetimeFigureOut">
              <a:rPr lang="en-IN" smtClean="0"/>
              <a:t>16-11-2025</a:t>
            </a:fld>
            <a:endParaRPr lang="en-IN"/>
          </a:p>
        </p:txBody>
      </p:sp>
      <p:sp>
        <p:nvSpPr>
          <p:cNvPr id="8" name="Footer Placeholder 7">
            <a:extLst>
              <a:ext uri="{FF2B5EF4-FFF2-40B4-BE49-F238E27FC236}">
                <a16:creationId xmlns:a16="http://schemas.microsoft.com/office/drawing/2014/main" id="{93DE1484-8BBA-6788-3529-D59599A36BEF}"/>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1F3C3ED6-544D-C317-18A6-99816A135533}"/>
              </a:ext>
            </a:extLst>
          </p:cNvPr>
          <p:cNvSpPr>
            <a:spLocks noGrp="1"/>
          </p:cNvSpPr>
          <p:nvPr>
            <p:ph type="sldNum" sz="quarter" idx="12"/>
          </p:nvPr>
        </p:nvSpPr>
        <p:spPr/>
        <p:txBody>
          <a:bodyPr/>
          <a:lstStyle/>
          <a:p>
            <a:fld id="{07C823AD-5C00-4608-B24D-F002DB6AB54F}" type="slidenum">
              <a:rPr lang="en-IN" smtClean="0"/>
              <a:t>‹#›</a:t>
            </a:fld>
            <a:endParaRPr lang="en-IN"/>
          </a:p>
        </p:txBody>
      </p:sp>
    </p:spTree>
    <p:extLst>
      <p:ext uri="{BB962C8B-B14F-4D97-AF65-F5344CB8AC3E}">
        <p14:creationId xmlns:p14="http://schemas.microsoft.com/office/powerpoint/2010/main" val="3982977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75387-812A-EA82-5210-8603B284FAD4}"/>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16E19969-E3D1-9FC6-DF17-8B2D39DE432C}"/>
              </a:ext>
            </a:extLst>
          </p:cNvPr>
          <p:cNvSpPr>
            <a:spLocks noGrp="1"/>
          </p:cNvSpPr>
          <p:nvPr>
            <p:ph type="dt" sz="half" idx="10"/>
          </p:nvPr>
        </p:nvSpPr>
        <p:spPr/>
        <p:txBody>
          <a:bodyPr/>
          <a:lstStyle/>
          <a:p>
            <a:fld id="{59E20574-55C5-4DD2-B529-01CD16E71B3F}" type="datetimeFigureOut">
              <a:rPr lang="en-IN" smtClean="0"/>
              <a:t>16-11-2025</a:t>
            </a:fld>
            <a:endParaRPr lang="en-IN"/>
          </a:p>
        </p:txBody>
      </p:sp>
      <p:sp>
        <p:nvSpPr>
          <p:cNvPr id="4" name="Footer Placeholder 3">
            <a:extLst>
              <a:ext uri="{FF2B5EF4-FFF2-40B4-BE49-F238E27FC236}">
                <a16:creationId xmlns:a16="http://schemas.microsoft.com/office/drawing/2014/main" id="{AA2321DA-FBDB-9B08-DD9B-677566976EBF}"/>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EBFB7BEC-7CC3-4857-EF17-950AC96D4254}"/>
              </a:ext>
            </a:extLst>
          </p:cNvPr>
          <p:cNvSpPr>
            <a:spLocks noGrp="1"/>
          </p:cNvSpPr>
          <p:nvPr>
            <p:ph type="sldNum" sz="quarter" idx="12"/>
          </p:nvPr>
        </p:nvSpPr>
        <p:spPr/>
        <p:txBody>
          <a:bodyPr/>
          <a:lstStyle/>
          <a:p>
            <a:fld id="{07C823AD-5C00-4608-B24D-F002DB6AB54F}" type="slidenum">
              <a:rPr lang="en-IN" smtClean="0"/>
              <a:t>‹#›</a:t>
            </a:fld>
            <a:endParaRPr lang="en-IN"/>
          </a:p>
        </p:txBody>
      </p:sp>
    </p:spTree>
    <p:extLst>
      <p:ext uri="{BB962C8B-B14F-4D97-AF65-F5344CB8AC3E}">
        <p14:creationId xmlns:p14="http://schemas.microsoft.com/office/powerpoint/2010/main" val="1426760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AFE18D-CD7D-E173-77C9-C3C769F645DF}"/>
              </a:ext>
            </a:extLst>
          </p:cNvPr>
          <p:cNvSpPr>
            <a:spLocks noGrp="1"/>
          </p:cNvSpPr>
          <p:nvPr>
            <p:ph type="dt" sz="half" idx="10"/>
          </p:nvPr>
        </p:nvSpPr>
        <p:spPr/>
        <p:txBody>
          <a:bodyPr/>
          <a:lstStyle/>
          <a:p>
            <a:fld id="{59E20574-55C5-4DD2-B529-01CD16E71B3F}" type="datetimeFigureOut">
              <a:rPr lang="en-IN" smtClean="0"/>
              <a:t>16-11-2025</a:t>
            </a:fld>
            <a:endParaRPr lang="en-IN"/>
          </a:p>
        </p:txBody>
      </p:sp>
      <p:sp>
        <p:nvSpPr>
          <p:cNvPr id="3" name="Footer Placeholder 2">
            <a:extLst>
              <a:ext uri="{FF2B5EF4-FFF2-40B4-BE49-F238E27FC236}">
                <a16:creationId xmlns:a16="http://schemas.microsoft.com/office/drawing/2014/main" id="{121BEE89-000A-E64C-BB65-9ABDB6DBA0C6}"/>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7DD02CEA-B9C5-2778-2B59-EE253950B919}"/>
              </a:ext>
            </a:extLst>
          </p:cNvPr>
          <p:cNvSpPr>
            <a:spLocks noGrp="1"/>
          </p:cNvSpPr>
          <p:nvPr>
            <p:ph type="sldNum" sz="quarter" idx="12"/>
          </p:nvPr>
        </p:nvSpPr>
        <p:spPr/>
        <p:txBody>
          <a:bodyPr/>
          <a:lstStyle/>
          <a:p>
            <a:fld id="{07C823AD-5C00-4608-B24D-F002DB6AB54F}" type="slidenum">
              <a:rPr lang="en-IN" smtClean="0"/>
              <a:t>‹#›</a:t>
            </a:fld>
            <a:endParaRPr lang="en-IN"/>
          </a:p>
        </p:txBody>
      </p:sp>
    </p:spTree>
    <p:extLst>
      <p:ext uri="{BB962C8B-B14F-4D97-AF65-F5344CB8AC3E}">
        <p14:creationId xmlns:p14="http://schemas.microsoft.com/office/powerpoint/2010/main" val="991660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E945C-D7A8-8F71-169A-3C8C8896C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71B5CACD-D010-C261-4799-602815A73F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ED74D4B2-8080-276B-FC35-F22EFA6CDC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F8E508-FDEF-333A-A2DE-09AC14DAF34D}"/>
              </a:ext>
            </a:extLst>
          </p:cNvPr>
          <p:cNvSpPr>
            <a:spLocks noGrp="1"/>
          </p:cNvSpPr>
          <p:nvPr>
            <p:ph type="dt" sz="half" idx="10"/>
          </p:nvPr>
        </p:nvSpPr>
        <p:spPr/>
        <p:txBody>
          <a:bodyPr/>
          <a:lstStyle/>
          <a:p>
            <a:fld id="{59E20574-55C5-4DD2-B529-01CD16E71B3F}" type="datetimeFigureOut">
              <a:rPr lang="en-IN" smtClean="0"/>
              <a:t>16-11-2025</a:t>
            </a:fld>
            <a:endParaRPr lang="en-IN"/>
          </a:p>
        </p:txBody>
      </p:sp>
      <p:sp>
        <p:nvSpPr>
          <p:cNvPr id="6" name="Footer Placeholder 5">
            <a:extLst>
              <a:ext uri="{FF2B5EF4-FFF2-40B4-BE49-F238E27FC236}">
                <a16:creationId xmlns:a16="http://schemas.microsoft.com/office/drawing/2014/main" id="{791D5101-DBC0-9F83-2C70-70510C51A7D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2B128C7-D317-5618-BDA3-C99CE73336F4}"/>
              </a:ext>
            </a:extLst>
          </p:cNvPr>
          <p:cNvSpPr>
            <a:spLocks noGrp="1"/>
          </p:cNvSpPr>
          <p:nvPr>
            <p:ph type="sldNum" sz="quarter" idx="12"/>
          </p:nvPr>
        </p:nvSpPr>
        <p:spPr/>
        <p:txBody>
          <a:bodyPr/>
          <a:lstStyle/>
          <a:p>
            <a:fld id="{07C823AD-5C00-4608-B24D-F002DB6AB54F}" type="slidenum">
              <a:rPr lang="en-IN" smtClean="0"/>
              <a:t>‹#›</a:t>
            </a:fld>
            <a:endParaRPr lang="en-IN"/>
          </a:p>
        </p:txBody>
      </p:sp>
    </p:spTree>
    <p:extLst>
      <p:ext uri="{BB962C8B-B14F-4D97-AF65-F5344CB8AC3E}">
        <p14:creationId xmlns:p14="http://schemas.microsoft.com/office/powerpoint/2010/main" val="1125514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3AFE0-5809-D770-D617-981935CB86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84E6E3D7-04D2-AD0B-7986-EDEA5E1D8E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AB2DC041-6885-AAEE-B1D9-79A6EFFB45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6ACE32-F2CB-5099-30EE-CC3DD0E384F4}"/>
              </a:ext>
            </a:extLst>
          </p:cNvPr>
          <p:cNvSpPr>
            <a:spLocks noGrp="1"/>
          </p:cNvSpPr>
          <p:nvPr>
            <p:ph type="dt" sz="half" idx="10"/>
          </p:nvPr>
        </p:nvSpPr>
        <p:spPr/>
        <p:txBody>
          <a:bodyPr/>
          <a:lstStyle/>
          <a:p>
            <a:fld id="{59E20574-55C5-4DD2-B529-01CD16E71B3F}" type="datetimeFigureOut">
              <a:rPr lang="en-IN" smtClean="0"/>
              <a:t>16-11-2025</a:t>
            </a:fld>
            <a:endParaRPr lang="en-IN"/>
          </a:p>
        </p:txBody>
      </p:sp>
      <p:sp>
        <p:nvSpPr>
          <p:cNvPr id="6" name="Footer Placeholder 5">
            <a:extLst>
              <a:ext uri="{FF2B5EF4-FFF2-40B4-BE49-F238E27FC236}">
                <a16:creationId xmlns:a16="http://schemas.microsoft.com/office/drawing/2014/main" id="{7C24EEF9-9FA6-D948-C6F3-76A60FC9EF9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91EA58C0-FA98-B083-0208-A3C9430717AF}"/>
              </a:ext>
            </a:extLst>
          </p:cNvPr>
          <p:cNvSpPr>
            <a:spLocks noGrp="1"/>
          </p:cNvSpPr>
          <p:nvPr>
            <p:ph type="sldNum" sz="quarter" idx="12"/>
          </p:nvPr>
        </p:nvSpPr>
        <p:spPr/>
        <p:txBody>
          <a:bodyPr/>
          <a:lstStyle/>
          <a:p>
            <a:fld id="{07C823AD-5C00-4608-B24D-F002DB6AB54F}" type="slidenum">
              <a:rPr lang="en-IN" smtClean="0"/>
              <a:t>‹#›</a:t>
            </a:fld>
            <a:endParaRPr lang="en-IN"/>
          </a:p>
        </p:txBody>
      </p:sp>
    </p:spTree>
    <p:extLst>
      <p:ext uri="{BB962C8B-B14F-4D97-AF65-F5344CB8AC3E}">
        <p14:creationId xmlns:p14="http://schemas.microsoft.com/office/powerpoint/2010/main" val="2366490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88218E-A299-A19A-1659-2B7F55831B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49E10A9-E81D-A8D2-F443-93133DFBE7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BD5C8C2-D77B-D1E0-AB1C-07B870297A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E20574-55C5-4DD2-B529-01CD16E71B3F}" type="datetimeFigureOut">
              <a:rPr lang="en-IN" smtClean="0"/>
              <a:t>16-11-2025</a:t>
            </a:fld>
            <a:endParaRPr lang="en-IN"/>
          </a:p>
        </p:txBody>
      </p:sp>
      <p:sp>
        <p:nvSpPr>
          <p:cNvPr id="5" name="Footer Placeholder 4">
            <a:extLst>
              <a:ext uri="{FF2B5EF4-FFF2-40B4-BE49-F238E27FC236}">
                <a16:creationId xmlns:a16="http://schemas.microsoft.com/office/drawing/2014/main" id="{B3955C39-1CB3-C790-CF1C-B9C836DDD2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9E76C85C-6735-054C-2565-6854D15EFE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823AD-5C00-4608-B24D-F002DB6AB54F}" type="slidenum">
              <a:rPr lang="en-IN" smtClean="0"/>
              <a:t>‹#›</a:t>
            </a:fld>
            <a:endParaRPr lang="en-IN"/>
          </a:p>
        </p:txBody>
      </p:sp>
    </p:spTree>
    <p:extLst>
      <p:ext uri="{BB962C8B-B14F-4D97-AF65-F5344CB8AC3E}">
        <p14:creationId xmlns:p14="http://schemas.microsoft.com/office/powerpoint/2010/main" val="16685689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54CD06B-2989-4FD3-BD46-03CAF88C90F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2BF1F16-1C92-4313-BA14-FFEE33ABD9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6744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20000"/>
                <a:lumOff val="80000"/>
              </a:schemeClr>
            </a:gs>
            <a:gs pos="66000">
              <a:schemeClr val="bg1">
                <a:lumMod val="95000"/>
              </a:schemeClr>
            </a:gs>
            <a:gs pos="100000">
              <a:schemeClr val="accent4">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72CCB16-FF81-409F-8257-92979747A950}" type="datetimeFigureOut">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1E7EB18-85F2-45F9-8E1E-4FF16F3EED2A}" type="slidenum">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392333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hyperlink" Target="https://teep.studyintaiwan.org/" TargetMode="Externa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hyperlink" Target="https://teep.studyintaiwan.org/faq" TargetMode="External"/><Relationship Id="rId2" Type="http://schemas.openxmlformats.org/officeDocument/2006/relationships/hyperlink" Target="https://teep.studyintaiwan.org/programs"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iipp.tw/"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line.naver.jp/R/msg/text/?https://tigp.sinica.edu.tw/pages/3127" TargetMode="External"/><Relationship Id="rId2" Type="http://schemas.openxmlformats.org/officeDocument/2006/relationships/hyperlink" Target="https://www.facebook.com/sharer/sharer.php?u=https://tigp.sinica.edu.tw/pages/3127" TargetMode="External"/><Relationship Id="rId1" Type="http://schemas.openxmlformats.org/officeDocument/2006/relationships/slideLayout" Target="../slideLayouts/slideLayout2.xml"/><Relationship Id="rId6" Type="http://schemas.openxmlformats.org/officeDocument/2006/relationships/hyperlink" Target="mailto:tiip@gate.sinica.edu.tw" TargetMode="External"/><Relationship Id="rId5" Type="http://schemas.openxmlformats.org/officeDocument/2006/relationships/hyperlink" Target="https://tiip.dia.sinica.edu.tw/" TargetMode="External"/><Relationship Id="rId4" Type="http://schemas.openxmlformats.org/officeDocument/2006/relationships/hyperlink" Target="mailto:?body=https://tigp.sinica.edu.tw/pages/3127"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s://www.igstc.org/home/sing" TargetMode="External"/><Relationship Id="rId2" Type="http://schemas.openxmlformats.org/officeDocument/2006/relationships/hyperlink" Target="https://www.linkedin.com/company/igstc/"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hyperlink" Target="https://www.google.com/search?q=Erasmus%2B&amp;rlz=1C1JJTC_enIN962IN962&amp;oq=International+exchange+programs+for+Phd+students&amp;aqs=chrome..69i57j0i22i30l3j0i390i512i650l4j0i751j0i512i546.11296j0j15&amp;sourceid=chrome&amp;ie=UTF-8&amp;mstk=AUtExfCw3VQkVQRsxBn6xhNeK3p_sKFQQdsb-Xgx3RC-vTtylHxxowFnMEpyUSeHy8rSqhq-BCctR_aDft9XkeDh-e1lN6v_WfHFDCgwIjIkyBW1kv0jWsg8HPQcDrcy7h4ew_nHVx503p5ZLpy4yxDbEyjTHZb5ozjPNl78LOpuAcZfr9s&amp;csui=3&amp;ved=2ahUKEwiEnpW4j_OQAxXn6zgGHQHKHTUQgK4QegQIAxAD" TargetMode="External"/><Relationship Id="rId2" Type="http://schemas.openxmlformats.org/officeDocument/2006/relationships/hyperlink" Target="https://www.google.com/search?q=Fulbright+Foreign+Student+Program&amp;rlz=1C1JJTC_enIN962IN962&amp;oq=International+exchange+programs+for+Phd+students&amp;aqs=chrome..69i57j0i22i30l3j0i390i512i650l4j0i751j0i512i546.11296j0j15&amp;sourceid=chrome&amp;ie=UTF-8&amp;mstk=AUtExfCw3VQkVQRsxBn6xhNeK3p_sKFQQdsb-Xgx3RC-vTtylHxxowFnMEpyUSeHy8rSqhq-BCctR_aDft9XkeDh-e1lN6v_WfHFDCgwIjIkyBW1kv0jWsg8HPQcDrcy7h4ew_nHVx503p5ZLpy4yxDbEyjTHZb5ozjPNl78LOpuAcZfr9s&amp;csui=3&amp;ved=2ahUKEwiEnpW4j_OQAxXn6zgGHQHKHTUQgK4QegQIAxAB" TargetMode="External"/><Relationship Id="rId1" Type="http://schemas.openxmlformats.org/officeDocument/2006/relationships/slideLayout" Target="../slideLayouts/slideLayout13.xml"/><Relationship Id="rId5" Type="http://schemas.openxmlformats.org/officeDocument/2006/relationships/hyperlink" Target="https://www.google.com/search?q=DUO-India+Fellowship+Programme&amp;rlz=1C1JJTC_enIN962IN962&amp;oq=International+exchange+programs+for+Phd+students&amp;aqs=chrome..69i57j0i22i30l3j0i390i512i650l4j0i751j0i512i546.11296j0j15&amp;sourceid=chrome&amp;ie=UTF-8&amp;mstk=AUtExfCw3VQkVQRsxBn6xhNeK3p_sKFQQdsb-Xgx3RC-vTtylHxxowFnMEpyUSeHy8rSqhq-BCctR_aDft9XkeDh-e1lN6v_WfHFDCgwIjIkyBW1kv0jWsg8HPQcDrcy7h4ew_nHVx503p5ZLpy4yxDbEyjTHZb5ozjPNl78LOpuAcZfr9s&amp;csui=3&amp;ved=2ahUKEwiEnpW4j_OQAxXn6zgGHQHKHTUQgK4QegQIAxAJ" TargetMode="External"/><Relationship Id="rId4" Type="http://schemas.openxmlformats.org/officeDocument/2006/relationships/hyperlink" Target="https://www.google.com/search?q=Government+and+National+Agency+Programs&amp;rlz=1C1JJTC_enIN962IN962&amp;oq=International+exchange+programs+for+Phd+students&amp;aqs=chrome..69i57j0i22i30l3j0i390i512i650l4j0i751j0i512i546.11296j0j15&amp;sourceid=chrome&amp;ie=UTF-8&amp;mstk=AUtExfCw3VQkVQRsxBn6xhNeK3p_sKFQQdsb-Xgx3RC-vTtylHxxowFnMEpyUSeHy8rSqhq-BCctR_aDft9XkeDh-e1lN6v_WfHFDCgwIjIkyBW1kv0jWsg8HPQcDrcy7h4ew_nHVx503p5ZLpy4yxDbEyjTHZb5ozjPNl78LOpuAcZfr9s&amp;csui=3&amp;ved=2ahUKEwiEnpW4j_OQAxXn6zgGHQHKHTUQgK4QegQIAxAG"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s://leapscholar.com/blog/daad-scholarship-germany-requirement-and-eligibility-for-indian/" TargetMode="External"/><Relationship Id="rId2" Type="http://schemas.openxmlformats.org/officeDocument/2006/relationships/hyperlink" Target="https://www.daad.de/en/studying-in-germany/requirements/application-process/" TargetMode="External"/><Relationship Id="rId1" Type="http://schemas.openxmlformats.org/officeDocument/2006/relationships/slideLayout" Target="../slideLayouts/slideLayout13.xml"/><Relationship Id="rId4" Type="http://schemas.openxmlformats.org/officeDocument/2006/relationships/hyperlink" Target="https://leapscholar.com/blog/how-to-apply-for-german-universities/"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economictimes.indiatimes.com/industry/services/education/azim-premji-foundation-plans-to-disburse-rs-2250-crores-in-scholarships-for-girls-pursuing-higher-education/articleshow/121192992.cms" TargetMode="External"/><Relationship Id="rId3" Type="http://schemas.openxmlformats.org/officeDocument/2006/relationships/hyperlink" Target="https://www.isepstudyabroad.org/programs/program-types-and-deadlines/isep-exchange" TargetMode="External"/><Relationship Id="rId7" Type="http://schemas.openxmlformats.org/officeDocument/2006/relationships/hyperlink" Target="https://en.wikipedia.org/wiki/Fulbright-Nehru_International_Fellowship" TargetMode="External"/><Relationship Id="rId2" Type="http://schemas.openxmlformats.org/officeDocument/2006/relationships/hyperlink" Target="https://exchanges.state.gov/non-us/program/global-undergraduate-exchange-program-global-ugrad" TargetMode="External"/><Relationship Id="rId1" Type="http://schemas.openxmlformats.org/officeDocument/2006/relationships/slideLayout" Target="../slideLayouts/slideLayout7.xml"/><Relationship Id="rId6" Type="http://schemas.openxmlformats.org/officeDocument/2006/relationships/hyperlink" Target="https://navbharattimes.indiatimes.com/education/study-abroad/us/study-abroad-scholarship-for-indian-students-for-us-uk-germany-studies/articleshow/123344798.cms" TargetMode="External"/><Relationship Id="rId5" Type="http://schemas.openxmlformats.org/officeDocument/2006/relationships/hyperlink" Target="https://navbharattimes.indiatimes.com/education/study-abroad/others/japanese-scholarship-mext-2025-2026-important-dates-application-link/articleshow/121081879.cms" TargetMode="External"/><Relationship Id="rId4" Type="http://schemas.openxmlformats.org/officeDocument/2006/relationships/hyperlink" Target="https://www.gooverseas.com/blog/study-abroad-scholarships-grants"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hyperlink" Target="https://www.inlaksfoundation.org/" TargetMode="External"/><Relationship Id="rId3" Type="http://schemas.openxmlformats.org/officeDocument/2006/relationships/hyperlink" Target="https://knight-hennessy.stanford.edu/admission/before-you-apply/dates-and-deadlines" TargetMode="External"/><Relationship Id="rId7" Type="http://schemas.openxmlformats.org/officeDocument/2006/relationships/hyperlink" Target="https://eacea.ec.europa.eu/erasmus-plus/actions/key-action-1/joint-master-degrees_en" TargetMode="External"/><Relationship Id="rId2" Type="http://schemas.openxmlformats.org/officeDocument/2006/relationships/hyperlink" Target="https://cscuk.fcdo.gov.uk/scholarships/commonwealth-masters-scholarships/" TargetMode="External"/><Relationship Id="rId1" Type="http://schemas.openxmlformats.org/officeDocument/2006/relationships/slideLayout" Target="../slideLayouts/slideLayout7.xml"/><Relationship Id="rId6" Type="http://schemas.openxmlformats.org/officeDocument/2006/relationships/hyperlink" Target="https://www.daad.de/en/study-and-research-in-germany/scholarships-database/" TargetMode="External"/><Relationship Id="rId5" Type="http://schemas.openxmlformats.org/officeDocument/2006/relationships/hyperlink" Target="https://www.aauw.org/resources/programs/international-fellowships/" TargetMode="External"/><Relationship Id="rId10" Type="http://schemas.openxmlformats.org/officeDocument/2006/relationships/hyperlink" Target="https://www.azimpremjifoundation.org/" TargetMode="External"/><Relationship Id="rId4" Type="http://schemas.openxmlformats.org/officeDocument/2006/relationships/hyperlink" Target="https://www.rotary.org/en/our-programs/scholarships" TargetMode="External"/><Relationship Id="rId9" Type="http://schemas.openxmlformats.org/officeDocument/2006/relationships/hyperlink" Target="https://www.mq.edu.au/study/international-students/scholarship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hyperlink" Target="https://doi.org/10.1007/978-3-031-92909-0_6" TargetMode="Externa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hyperlink" Target="https://ec.europa.eu/info/funding-tenders/opportunities/portal/screen/home" TargetMode="External"/><Relationship Id="rId3" Type="http://schemas.openxmlformats.org/officeDocument/2006/relationships/hyperlink" Target="https://www.aauw.org/resources/programs/international-fellowships/" TargetMode="External"/><Relationship Id="rId7" Type="http://schemas.openxmlformats.org/officeDocument/2006/relationships/hyperlink" Target="https://cscuk.fcdo.gov.uk/scholarships/commonwealth-phd-scholarships/" TargetMode="External"/><Relationship Id="rId2" Type="http://schemas.openxmlformats.org/officeDocument/2006/relationships/hyperlink" Target="https://foreign.fulbrightonline.org/about/foreign-student-program" TargetMode="External"/><Relationship Id="rId1" Type="http://schemas.openxmlformats.org/officeDocument/2006/relationships/slideLayout" Target="../slideLayouts/slideLayout7.xml"/><Relationship Id="rId6" Type="http://schemas.openxmlformats.org/officeDocument/2006/relationships/hyperlink" Target="https://www.gatescambridge.org/" TargetMode="External"/><Relationship Id="rId5" Type="http://schemas.openxmlformats.org/officeDocument/2006/relationships/hyperlink" Target="https://www.rhodeshouse.ox.ac.uk/scholarships/" TargetMode="External"/><Relationship Id="rId4" Type="http://schemas.openxmlformats.org/officeDocument/2006/relationships/hyperlink" Target="https://knight-hennessy.stanford.edu/admission/before-you-apply/dates-and-deadline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sbfi.admin.ch/sbfi/en/home/topics/scholarships.html" TargetMode="External"/><Relationship Id="rId7" Type="http://schemas.openxmlformats.org/officeDocument/2006/relationships/hyperlink" Target="https://oia.nchu.edu.tw/index.php/3-apply-to-nchu-en/3-4-short-term-programs-en/3-4-4-iipp-en" TargetMode="External"/><Relationship Id="rId2" Type="http://schemas.openxmlformats.org/officeDocument/2006/relationships/hyperlink" Target="https://www.daad.de/en/study-and-research-in-germany/scholarships-database/" TargetMode="External"/><Relationship Id="rId1" Type="http://schemas.openxmlformats.org/officeDocument/2006/relationships/slideLayout" Target="../slideLayouts/slideLayout7.xml"/><Relationship Id="rId6" Type="http://schemas.openxmlformats.org/officeDocument/2006/relationships/hyperlink" Target="https://teep.studyintaiwan.org/" TargetMode="External"/><Relationship Id="rId5" Type="http://schemas.openxmlformats.org/officeDocument/2006/relationships/hyperlink" Target="https://www.inlaksfoundation.org/" TargetMode="External"/><Relationship Id="rId4" Type="http://schemas.openxmlformats.org/officeDocument/2006/relationships/hyperlink" Target="https://www.education.gov.au/research-training-program"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oia.nchu.edu.tw/index.php/3-apply-to-nchu-en/3-4-short-term-programs-en/3-4-4-iipp-en" TargetMode="External"/><Relationship Id="rId3" Type="http://schemas.openxmlformats.org/officeDocument/2006/relationships/hyperlink" Target="https://ec.europa.eu/info/funding-tenders/opportunities/portal/screen/home" TargetMode="External"/><Relationship Id="rId7" Type="http://schemas.openxmlformats.org/officeDocument/2006/relationships/hyperlink" Target="https://teep.studyintaiwan.org/" TargetMode="External"/><Relationship Id="rId2" Type="http://schemas.openxmlformats.org/officeDocument/2006/relationships/hyperlink" Target="https://foreign.fulbrightonline.org/about/foreign-student-program" TargetMode="External"/><Relationship Id="rId1" Type="http://schemas.openxmlformats.org/officeDocument/2006/relationships/slideLayout" Target="../slideLayouts/slideLayout7.xml"/><Relationship Id="rId6" Type="http://schemas.openxmlformats.org/officeDocument/2006/relationships/hyperlink" Target="https://www.inlaksfoundation.org/" TargetMode="External"/><Relationship Id="rId5" Type="http://schemas.openxmlformats.org/officeDocument/2006/relationships/hyperlink" Target="https://www.sbfi.admin.ch/sbfi/en/home/topics/scholarships.html" TargetMode="External"/><Relationship Id="rId10" Type="http://schemas.openxmlformats.org/officeDocument/2006/relationships/hyperlink" Target="https://www.humboldt-foundation.de/en/apply/sponsorship-programmes/postdoctoral-research-fellowship" TargetMode="External"/><Relationship Id="rId4" Type="http://schemas.openxmlformats.org/officeDocument/2006/relationships/hyperlink" Target="https://www.daad.de/en/study-and-research-in-germany/scholarships-database/" TargetMode="External"/><Relationship Id="rId9" Type="http://schemas.openxmlformats.org/officeDocument/2006/relationships/hyperlink" Target="https://www.jsps.go.jp/english/e-fellow/index.ht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hyperlink" Target="https://www.ugc.ac.in/dskpdf/" TargetMode="External"/><Relationship Id="rId3" Type="http://schemas.openxmlformats.org/officeDocument/2006/relationships/hyperlink" Target="https://www.serb.gov.in/fellowships/overseas-postdoctoral-fellowship" TargetMode="External"/><Relationship Id="rId7" Type="http://schemas.openxmlformats.org/officeDocument/2006/relationships/hyperlink" Target="https://anrfonline.in/ANRF/npdf" TargetMode="External"/><Relationship Id="rId2" Type="http://schemas.openxmlformats.org/officeDocument/2006/relationships/hyperlink" Target="https://www.inspire-dst.gov.in/" TargetMode="External"/><Relationship Id="rId1" Type="http://schemas.openxmlformats.org/officeDocument/2006/relationships/slideLayout" Target="../slideLayouts/slideLayout7.xml"/><Relationship Id="rId6" Type="http://schemas.openxmlformats.org/officeDocument/2006/relationships/hyperlink" Target="https://www.indiascienceandtechnology.gov.in/nurturing-minds/scholarships/post-doctoral/dst-science-technology-and-innovation-policy-fellowships-programme-dst-sti-pfp" TargetMode="External"/><Relationship Id="rId5" Type="http://schemas.openxmlformats.org/officeDocument/2006/relationships/hyperlink" Target="https://dst.gov.in/callforproposals/vaishwik-bhartiya-vaigyanik-vaibhav-fellowship-call-2025" TargetMode="External"/><Relationship Id="rId4" Type="http://schemas.openxmlformats.org/officeDocument/2006/relationships/hyperlink" Target="https://www.inde.campusfrance.org/raman-charpak-fellowship" TargetMode="External"/><Relationship Id="rId9" Type="http://schemas.openxmlformats.org/officeDocument/2006/relationships/hyperlink" Target="https://mahadbt.maharashtra.gov.in/SchemeData/SchemeData?str=E9DDFA703C38E51ADF0B5B3136AAAD4C06BEFD7079D45EBAADC7F5BA9DCAA1F3"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itecgoi.in/" TargetMode="External"/><Relationship Id="rId2" Type="http://schemas.openxmlformats.org/officeDocument/2006/relationships/hyperlink" Target="https://dst.gov.in/callforproposals/vaishwik-bhartiya-vaigyanik-vaibhav-fellowship-call-2025" TargetMode="External"/><Relationship Id="rId1" Type="http://schemas.openxmlformats.org/officeDocument/2006/relationships/slideLayout" Target="../slideLayouts/slideLayout7.xml"/><Relationship Id="rId5" Type="http://schemas.openxmlformats.org/officeDocument/2006/relationships/hyperlink" Target="https://www.aicte-india.org/" TargetMode="External"/><Relationship Id="rId4" Type="http://schemas.openxmlformats.org/officeDocument/2006/relationships/hyperlink" Target="https://www.serb.gov.in/"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cscuk.fcdo.gov.uk/" TargetMode="External"/><Relationship Id="rId7" Type="http://schemas.openxmlformats.org/officeDocument/2006/relationships/hyperlink" Target="https://insaindia.res.in/" TargetMode="External"/><Relationship Id="rId2" Type="http://schemas.openxmlformats.org/officeDocument/2006/relationships/hyperlink" Target="https://foreign.fulbrightonline.org/about/foreign-student-program" TargetMode="External"/><Relationship Id="rId1" Type="http://schemas.openxmlformats.org/officeDocument/2006/relationships/slideLayout" Target="../slideLayouts/slideLayout7.xml"/><Relationship Id="rId6" Type="http://schemas.openxmlformats.org/officeDocument/2006/relationships/hyperlink" Target="https://teep.studyintaiwan.org/" TargetMode="External"/><Relationship Id="rId5" Type="http://schemas.openxmlformats.org/officeDocument/2006/relationships/hyperlink" Target="https://www.daad.de/en/study-and-research-in-germany/scholarships-database/" TargetMode="External"/><Relationship Id="rId4" Type="http://schemas.openxmlformats.org/officeDocument/2006/relationships/hyperlink" Target="https://www.humboldt-foundation.de/en/apply/sponsorship-programmes/humboldt-research-fellowship"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hyperlink" Target="https://www.nrf.re.kr/eng/" TargetMode="External"/><Relationship Id="rId2" Type="http://schemas.openxmlformats.org/officeDocument/2006/relationships/hyperlink" Target="https://careeraidhub.com/south-korea/" TargetMode="Externa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hyperlink" Target="mailto:brainpool@nrf.re.kr" TargetMode="Externa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hyperlink" Target="https://ikst.res.in/ikst-en/program/visiting-program.do#academic" TargetMode="External"/><Relationship Id="rId2" Type="http://schemas.openxmlformats.org/officeDocument/2006/relationships/hyperlink" Target="https://careeraidhub.com/south-korea/" TargetMode="Externa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9.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hyperlink" Target="https://al.usembassy.gov/education-culture/study-usa/" TargetMode="External"/><Relationship Id="rId5" Type="http://schemas.openxmlformats.org/officeDocument/2006/relationships/hyperlink" Target="mailto:TiranaUSConsulate@state.gov" TargetMode="External"/><Relationship Id="rId4" Type="http://schemas.openxmlformats.org/officeDocument/2006/relationships/hyperlink" Target="http://eca.state.gov/fulbright/fulbright-programs/program-details-country"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hyperlink" Target="https://lnkd.in/deXrXbmb" TargetMode="External"/><Relationship Id="rId3" Type="http://schemas.openxmlformats.org/officeDocument/2006/relationships/hyperlink" Target="https://www.drdo.gov.in/drdo/sites/default/files/announcement/ResearchProblemsDIACoEsJune2025.pdf" TargetMode="External"/><Relationship Id="rId7" Type="http://schemas.openxmlformats.org/officeDocument/2006/relationships/hyperlink" Target="https://lnkd.in/dKmxiyfQ" TargetMode="External"/><Relationship Id="rId2" Type="http://schemas.openxmlformats.org/officeDocument/2006/relationships/hyperlink" Target="https://www.drdo.gov.in/drdo/en/announcement/call-proposals-dftm-invites-research-proposals-academia-research-problems-dia-coes" TargetMode="External"/><Relationship Id="rId1" Type="http://schemas.openxmlformats.org/officeDocument/2006/relationships/slideLayout" Target="../slideLayouts/slideLayout7.xml"/><Relationship Id="rId6" Type="http://schemas.openxmlformats.org/officeDocument/2006/relationships/hyperlink" Target="https://lnkd.in/dSiCCpMa" TargetMode="External"/><Relationship Id="rId5" Type="http://schemas.openxmlformats.org/officeDocument/2006/relationships/hyperlink" Target="https://www.linkedin.com/company/drdo-ministry-of-defence-govt-of-india/" TargetMode="External"/><Relationship Id="rId4" Type="http://schemas.openxmlformats.org/officeDocument/2006/relationships/hyperlink" Target="https://www.linkedin.com/company/drdo-futuristic-technology-management/" TargetMode="External"/><Relationship Id="rId9" Type="http://schemas.openxmlformats.org/officeDocument/2006/relationships/hyperlink" Target="https://lnkd.in/d5QDpZqi"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https://www.linkedin.com/company/meity-in/" TargetMode="External"/><Relationship Id="rId2" Type="http://schemas.openxmlformats.org/officeDocument/2006/relationships/hyperlink" Target="https://www.linkedin.com/search/results/all/?keywords=#anrfindia&amp;origin=HASH_TAG_FROM_FEED" TargetMode="Externa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stretch>
            <a:fillRect/>
          </a:stretch>
        </p:blipFill>
        <p:spPr>
          <a:xfrm rot="21365255">
            <a:off x="61874" y="4839537"/>
            <a:ext cx="2404566" cy="1895816"/>
          </a:xfrm>
          <a:prstGeom prst="rect">
            <a:avLst/>
          </a:prstGeom>
        </p:spPr>
      </p:pic>
      <p:sp>
        <p:nvSpPr>
          <p:cNvPr id="12" name="TextBox 11"/>
          <p:cNvSpPr txBox="1"/>
          <p:nvPr/>
        </p:nvSpPr>
        <p:spPr>
          <a:xfrm>
            <a:off x="438550" y="2130585"/>
            <a:ext cx="11753450" cy="89255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FF00"/>
                </a:solidFill>
                <a:effectLst/>
                <a:uLnTx/>
                <a:uFillTx/>
                <a:latin typeface="Times New Roman" panose="02020603050405020304" pitchFamily="18" charset="0"/>
                <a:ea typeface="+mn-ea"/>
                <a:cs typeface="Times New Roman" panose="02020603050405020304" pitchFamily="18" charset="0"/>
              </a:rPr>
              <a:t>Prof. S. BALAKUMAR</a:t>
            </a:r>
            <a:r>
              <a:rPr kumimoji="0" lang="en-US" sz="2000" b="1" i="0" u="none" strike="noStrike" kern="1200" cap="none" spc="0" normalizeH="0" baseline="0" noProof="0" dirty="0" smtClean="0">
                <a:ln>
                  <a:noFill/>
                </a:ln>
                <a:solidFill>
                  <a:srgbClr val="00FF00"/>
                </a:solidFill>
                <a:effectLst/>
                <a:uLnTx/>
                <a:uFillTx/>
                <a:latin typeface="Times New Roman" panose="02020603050405020304" pitchFamily="18" charset="0"/>
                <a:ea typeface="+mn-ea"/>
                <a:cs typeface="Times New Roman" panose="02020603050405020304" pitchFamily="18" charset="0"/>
              </a:rPr>
              <a:t>, FRSC, FInstP, FRSB, SMIEEE</a:t>
            </a:r>
            <a:endParaRPr kumimoji="0" lang="en-US" sz="2800" b="1" i="0" u="none" strike="noStrike" kern="1200" cap="none" spc="0" normalizeH="0" baseline="0" noProof="0" dirty="0" smtClean="0">
              <a:ln>
                <a:noFill/>
              </a:ln>
              <a:solidFill>
                <a:srgbClr val="00FF00"/>
              </a:solidFill>
              <a:effectLst/>
              <a:uLnTx/>
              <a:uFillTx/>
              <a:latin typeface="Times New Roman" panose="02020603050405020304" pitchFamily="18" charset="0"/>
              <a:ea typeface="+mn-ea"/>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IN"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flipH="1">
            <a:off x="1202872" y="2778122"/>
            <a:ext cx="10989128" cy="3257302"/>
          </a:xfrm>
          <a:prstGeom prst="rect">
            <a:avLst/>
          </a:prstGeom>
          <a:noFill/>
          <a:scene3d>
            <a:camera prst="orthographicFront"/>
            <a:lightRig rig="threePt" dir="t"/>
          </a:scene3d>
          <a:sp3d>
            <a:bevelB/>
          </a:sp3d>
        </p:spPr>
        <p:txBody>
          <a:bodyPr wrap="square" rtlCol="0">
            <a:spAutoFit/>
          </a:bodyPr>
          <a:lstStyle/>
          <a:p>
            <a:pPr marL="0" marR="0" lvl="0" indent="0" algn="r" defTabSz="914400" rtl="0" eaLnBrk="1" fontAlgn="auto" latinLnBrk="0" hangingPunct="1">
              <a:lnSpc>
                <a:spcPct val="100000"/>
              </a:lnSpc>
              <a:spcBef>
                <a:spcPts val="200"/>
              </a:spcBef>
              <a:spcAft>
                <a:spcPts val="200"/>
              </a:spcAft>
              <a:buClrTx/>
              <a:buSzTx/>
              <a:buFontTx/>
              <a:buNone/>
              <a:tabLst/>
              <a:defRPr/>
            </a:pPr>
            <a:r>
              <a:rPr kumimoji="0" lang="en-US" sz="2800" b="1" i="0" u="none" strike="noStrike" kern="1200" cap="none" spc="0" normalizeH="0" baseline="0" noProof="0" dirty="0">
                <a:ln>
                  <a:noFill/>
                </a:ln>
                <a:solidFill>
                  <a:srgbClr val="00FF00"/>
                </a:solidFill>
                <a:effectLst>
                  <a:outerShdw blurRad="38100" dist="38100" dir="2700000" algn="tl">
                    <a:srgbClr val="000000">
                      <a:alpha val="43137"/>
                    </a:srgbClr>
                  </a:outerShdw>
                </a:effectLst>
                <a:uLnTx/>
                <a:uFillTx/>
                <a:latin typeface="Calibri"/>
                <a:ea typeface="+mn-ea"/>
                <a:cs typeface="Latha" panose="020B0604020202020204" pitchFamily="34" charset="0"/>
              </a:rPr>
              <a:t>Director, Research Schemes and Projects (RSP</a:t>
            </a:r>
            <a:r>
              <a:rPr kumimoji="0" lang="en-US" sz="2000" b="1" i="0" u="none" strike="noStrike" kern="1200" cap="none" spc="0" normalizeH="0" baseline="0" noProof="0" dirty="0" smtClean="0">
                <a:ln>
                  <a:noFill/>
                </a:ln>
                <a:solidFill>
                  <a:srgbClr val="00FF00"/>
                </a:solidFill>
                <a:effectLst>
                  <a:outerShdw blurRad="38100" dist="38100" dir="2700000" algn="tl">
                    <a:srgbClr val="000000">
                      <a:alpha val="43137"/>
                    </a:srgbClr>
                  </a:outerShdw>
                </a:effectLst>
                <a:uLnTx/>
                <a:uFillTx/>
                <a:latin typeface="Calibri"/>
                <a:ea typeface="+mn-ea"/>
                <a:cs typeface="Latha" panose="020B0604020202020204" pitchFamily="34" charset="0"/>
              </a:rPr>
              <a:t>)</a:t>
            </a:r>
          </a:p>
          <a:p>
            <a:pPr marL="0" marR="0" lvl="0" indent="0" algn="r" defTabSz="914400" rtl="0" eaLnBrk="1" fontAlgn="auto" latinLnBrk="0" hangingPunct="1">
              <a:lnSpc>
                <a:spcPct val="100000"/>
              </a:lnSpc>
              <a:spcBef>
                <a:spcPts val="200"/>
              </a:spcBef>
              <a:spcAft>
                <a:spcPts val="200"/>
              </a:spcAft>
              <a:buClrTx/>
              <a:buSzTx/>
              <a:buFontTx/>
              <a:buNone/>
              <a:tabLst/>
              <a:defRPr/>
            </a:pPr>
            <a:r>
              <a:rPr lang="en-US" sz="2400" b="1" dirty="0" smtClean="0">
                <a:solidFill>
                  <a:srgbClr val="FF66FF"/>
                </a:solidFill>
                <a:effectLst>
                  <a:outerShdw blurRad="38100" dist="38100" dir="2700000" algn="tl">
                    <a:srgbClr val="000000">
                      <a:alpha val="43137"/>
                    </a:srgbClr>
                  </a:outerShdw>
                </a:effectLst>
                <a:latin typeface="Calibri"/>
                <a:cs typeface="Latha" panose="020B0604020202020204" pitchFamily="34" charset="0"/>
              </a:rPr>
              <a:t>Institute Coordinator- GIANT  Program, Govt of India</a:t>
            </a:r>
            <a:endParaRPr kumimoji="0" lang="en-US" sz="2000" b="1" i="0" u="none" strike="noStrike" kern="1200" cap="none" spc="0" normalizeH="0" baseline="0" noProof="0" dirty="0">
              <a:ln>
                <a:noFill/>
              </a:ln>
              <a:solidFill>
                <a:srgbClr val="FF66FF"/>
              </a:solidFill>
              <a:effectLst>
                <a:outerShdw blurRad="38100" dist="38100" dir="2700000" algn="tl">
                  <a:srgbClr val="000000">
                    <a:alpha val="43137"/>
                  </a:srgbClr>
                </a:outerShdw>
              </a:effectLst>
              <a:uLnTx/>
              <a:uFillTx/>
              <a:latin typeface="Calibri"/>
              <a:cs typeface="Latha" panose="020B0604020202020204" pitchFamily="34" charset="0"/>
            </a:endParaRPr>
          </a:p>
          <a:p>
            <a:pPr marL="0" marR="0" lvl="0" indent="0" algn="r" defTabSz="914400" rtl="0" eaLnBrk="1" fontAlgn="auto" latinLnBrk="0" hangingPunct="1">
              <a:lnSpc>
                <a:spcPct val="100000"/>
              </a:lnSpc>
              <a:spcBef>
                <a:spcPts val="200"/>
              </a:spcBef>
              <a:spcAft>
                <a:spcPts val="200"/>
              </a:spcAft>
              <a:buClrTx/>
              <a:buSzTx/>
              <a:buFontTx/>
              <a:buNone/>
              <a:tabLst/>
              <a:defRPr/>
            </a:pPr>
            <a:r>
              <a:rPr kumimoji="0" lang="en-IN" sz="3200" b="1" i="0" u="none" strike="noStrike" kern="1200" cap="none" spc="0" normalizeH="0" baseline="0" noProof="0" dirty="0" smtClean="0">
                <a:ln>
                  <a:noFill/>
                </a:ln>
                <a:solidFill>
                  <a:srgbClr val="00FF00"/>
                </a:solidFill>
                <a:effectLst/>
                <a:uLnTx/>
                <a:uFillTx/>
                <a:latin typeface="KodchiangUPC" panose="02020603050405020304" pitchFamily="18" charset="-34"/>
                <a:ea typeface="+mn-ea"/>
                <a:cs typeface="KodchiangUPC" panose="02020603050405020304" pitchFamily="18" charset="-34"/>
              </a:rPr>
              <a:t>Laboratory for Sustainable Materials in Healthcare, Energy and Environment,</a:t>
            </a:r>
            <a:endParaRPr kumimoji="0" lang="en-IN" sz="3200" b="1" i="0" u="none" strike="noStrike" kern="1200" cap="none" spc="0" normalizeH="0" baseline="0" noProof="0" dirty="0">
              <a:ln>
                <a:noFill/>
              </a:ln>
              <a:solidFill>
                <a:srgbClr val="00FF00"/>
              </a:solidFill>
              <a:effectLst/>
              <a:uLnTx/>
              <a:uFillTx/>
              <a:latin typeface="KodchiangUPC" panose="02020603050405020304" pitchFamily="18" charset="-34"/>
              <a:ea typeface="+mn-ea"/>
              <a:cs typeface="KodchiangUPC" panose="02020603050405020304" pitchFamily="18" charset="-34"/>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National Centre for Nanoscience and Nanotechnology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University of Madras</a:t>
            </a:r>
            <a:endPar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800"/>
              </a:spcAft>
              <a:buClrTx/>
              <a:buSzTx/>
              <a:buFontTx/>
              <a:buNone/>
              <a:tabLst/>
              <a:defRPr/>
            </a:pPr>
            <a:r>
              <a:rPr kumimoji="0" lang="ta-IN"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Calibri" pitchFamily="34" charset="0"/>
                <a:cs typeface="Latha" panose="020B0604020202020204" pitchFamily="34" charset="0"/>
              </a:rPr>
              <a:t>தேசிய அதிநுண்ம அறிவியல் மற்றும் அதிநுண்ம தொழில்நுட்ப மையம்</a:t>
            </a:r>
            <a:endParaRPr kumimoji="0" lang="en-US"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Calibri" pitchFamily="34" charset="0"/>
              <a:cs typeface="Latha" pitchFamily="34" charset="0"/>
            </a:endParaRPr>
          </a:p>
          <a:p>
            <a:pPr marL="0" marR="0" lvl="0" indent="0" algn="r" defTabSz="914400" rtl="0" eaLnBrk="1" fontAlgn="auto" latinLnBrk="0" hangingPunct="1">
              <a:lnSpc>
                <a:spcPct val="100000"/>
              </a:lnSpc>
              <a:spcBef>
                <a:spcPts val="0"/>
              </a:spcBef>
              <a:spcAft>
                <a:spcPts val="800"/>
              </a:spcAft>
              <a:buClrTx/>
              <a:buSzTx/>
              <a:buFontTx/>
              <a:buNone/>
              <a:tabLst/>
              <a:defRPr/>
            </a:pPr>
            <a:r>
              <a:rPr kumimoji="0" lang="ta-IN"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Calibri" pitchFamily="34" charset="0"/>
                <a:cs typeface="Latha" panose="020B0604020202020204" pitchFamily="34" charset="0"/>
              </a:rPr>
              <a:t>சென்னைப் பல்கலைக்கழகம்</a:t>
            </a:r>
            <a:endParaRPr kumimoji="0" lang="en-US"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Calibri" pitchFamily="34" charset="0"/>
              <a:cs typeface="Latha" pitchFamily="34" charset="0"/>
            </a:endParaRPr>
          </a:p>
          <a:p>
            <a:pPr marL="0" marR="0" lvl="0" indent="0" algn="r" defTabSz="914400" rtl="0" eaLnBrk="1" fontAlgn="auto" latinLnBrk="0" hangingPunct="1">
              <a:lnSpc>
                <a:spcPct val="100000"/>
              </a:lnSpc>
              <a:spcBef>
                <a:spcPts val="0"/>
              </a:spcBef>
              <a:spcAft>
                <a:spcPts val="800"/>
              </a:spcAft>
              <a:buClrTx/>
              <a:buSzTx/>
              <a:buFontTx/>
              <a:buNone/>
              <a:tabLst/>
              <a:defRPr/>
            </a:pPr>
            <a:r>
              <a:rPr kumimoji="0" lang="ta-IN"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Calibri" pitchFamily="34" charset="0"/>
                <a:cs typeface="Latha" panose="020B0604020202020204" pitchFamily="34" charset="0"/>
              </a:rPr>
              <a:t>சென்னை – </a:t>
            </a:r>
            <a:r>
              <a:rPr kumimoji="0" lang="en-US" alt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Calibri" pitchFamily="34" charset="0"/>
                <a:cs typeface="Latha" pitchFamily="34" charset="0"/>
              </a:rPr>
              <a:t>600025</a:t>
            </a:r>
            <a:endParaRPr kumimoji="0" lang="en-US"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Calibri" pitchFamily="34" charset="0"/>
              <a:cs typeface="Latha" pitchFamily="34" charset="0"/>
            </a:endParaRPr>
          </a:p>
        </p:txBody>
      </p:sp>
      <p:pic>
        <p:nvPicPr>
          <p:cNvPr id="14" name="Picture 13" descr="Picture3.jpg"/>
          <p:cNvPicPr/>
          <p:nvPr/>
        </p:nvPicPr>
        <p:blipFill rotWithShape="1">
          <a:blip r:embed="rId4" cstate="print"/>
          <a:srcRect r="53788"/>
          <a:stretch/>
        </p:blipFill>
        <p:spPr>
          <a:xfrm>
            <a:off x="-18013" y="2187442"/>
            <a:ext cx="1413166" cy="18663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8906" y="5395407"/>
            <a:ext cx="1399390" cy="1497898"/>
          </a:xfrm>
          <a:prstGeom prst="rect">
            <a:avLst/>
          </a:prstGeom>
        </p:spPr>
      </p:pic>
      <p:sp>
        <p:nvSpPr>
          <p:cNvPr id="8" name="Rectangle 7"/>
          <p:cNvSpPr/>
          <p:nvPr/>
        </p:nvSpPr>
        <p:spPr>
          <a:xfrm>
            <a:off x="-69503" y="-6515"/>
            <a:ext cx="12261503" cy="2123658"/>
          </a:xfrm>
          <a:prstGeom prst="rect">
            <a:avLst/>
          </a:prstGeom>
          <a:blipFill>
            <a:blip r:embed="rId6" cstate="print"/>
            <a:tile tx="0" ty="0" sx="100000" sy="100000" flip="none" algn="tl"/>
          </a:blipFill>
          <a:scene3d>
            <a:camera prst="orthographicFront"/>
            <a:lightRig rig="threePt" dir="t"/>
          </a:scene3d>
          <a:sp3d>
            <a:bevelT/>
          </a:sp3d>
        </p:spPr>
        <p:txBody>
          <a:bodyPr wrap="square">
            <a:spAutoFit/>
          </a:bodyPr>
          <a:lstStyle/>
          <a:p>
            <a:pPr lvl="0" algn="r">
              <a:defRPr/>
            </a:pPr>
            <a:r>
              <a:rPr lang="en-US" sz="4400" b="1" dirty="0">
                <a:ln w="0"/>
                <a:solidFill>
                  <a:srgbClr val="0070C0"/>
                </a:solidFill>
                <a:latin typeface="Times New Roman" panose="02020603050405020304" pitchFamily="18" charset="0"/>
                <a:cs typeface="Times New Roman" panose="02020603050405020304" pitchFamily="18" charset="0"/>
              </a:rPr>
              <a:t>Student and Faculty Exchange Opportunities and Centre of Excellence in Social Sciences, Humanities, and Sciences</a:t>
            </a:r>
            <a:endParaRPr lang="en-IN" sz="4400" b="1" dirty="0">
              <a:ln w="0"/>
              <a:solidFill>
                <a:srgbClr val="0070C0"/>
              </a:solidFill>
            </a:endParaRPr>
          </a:p>
        </p:txBody>
      </p:sp>
    </p:spTree>
    <p:extLst>
      <p:ext uri="{BB962C8B-B14F-4D97-AF65-F5344CB8AC3E}">
        <p14:creationId xmlns:p14="http://schemas.microsoft.com/office/powerpoint/2010/main" val="37614650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64943" y="1927581"/>
            <a:ext cx="9144000" cy="2387600"/>
          </a:xfrm>
        </p:spPr>
        <p:txBody>
          <a:bodyPr>
            <a:noAutofit/>
          </a:bodyPr>
          <a:lstStyle/>
          <a:p>
            <a:r>
              <a:rPr lang="en-US" b="1" dirty="0" smtClean="0">
                <a:solidFill>
                  <a:srgbClr val="0070C0"/>
                </a:solidFill>
              </a:rPr>
              <a:t>Exchanges Programs in </a:t>
            </a:r>
            <a:r>
              <a:rPr lang="en-US" b="1" dirty="0" smtClean="0">
                <a:solidFill>
                  <a:srgbClr val="FF0000"/>
                </a:solidFill>
              </a:rPr>
              <a:t>Taiwan</a:t>
            </a:r>
            <a:r>
              <a:rPr lang="en-US" b="1" dirty="0" smtClean="0">
                <a:solidFill>
                  <a:srgbClr val="0070C0"/>
                </a:solidFill>
              </a:rPr>
              <a:t/>
            </a:r>
            <a:br>
              <a:rPr lang="en-US" b="1" dirty="0" smtClean="0">
                <a:solidFill>
                  <a:srgbClr val="0070C0"/>
                </a:solidFill>
              </a:rPr>
            </a:br>
            <a:r>
              <a:rPr lang="en-US" b="1" dirty="0" smtClean="0">
                <a:solidFill>
                  <a:srgbClr val="0070C0"/>
                </a:solidFill>
              </a:rPr>
              <a:t>for Ph.D and Master students</a:t>
            </a:r>
            <a:br>
              <a:rPr lang="en-US" b="1" dirty="0" smtClean="0">
                <a:solidFill>
                  <a:srgbClr val="0070C0"/>
                </a:solidFill>
              </a:rPr>
            </a:br>
            <a:r>
              <a:rPr lang="en-US" b="1" dirty="0" smtClean="0">
                <a:solidFill>
                  <a:srgbClr val="0070C0"/>
                </a:solidFill>
              </a:rPr>
              <a:t>(Fully Funded Programs)</a:t>
            </a:r>
            <a:endParaRPr lang="en-US" b="1" dirty="0">
              <a:solidFill>
                <a:srgbClr val="0070C0"/>
              </a:solidFill>
            </a:endParaRPr>
          </a:p>
        </p:txBody>
      </p:sp>
    </p:spTree>
    <p:extLst>
      <p:ext uri="{BB962C8B-B14F-4D97-AF65-F5344CB8AC3E}">
        <p14:creationId xmlns:p14="http://schemas.microsoft.com/office/powerpoint/2010/main" val="21795464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35C10E-DF51-0C94-B1EF-343DE6BC537E}"/>
              </a:ext>
            </a:extLst>
          </p:cNvPr>
          <p:cNvPicPr>
            <a:picLocks noChangeAspect="1"/>
          </p:cNvPicPr>
          <p:nvPr/>
        </p:nvPicPr>
        <p:blipFill>
          <a:blip r:embed="rId2"/>
          <a:stretch>
            <a:fillRect/>
          </a:stretch>
        </p:blipFill>
        <p:spPr>
          <a:xfrm>
            <a:off x="7914561" y="11256"/>
            <a:ext cx="5392923" cy="6858000"/>
          </a:xfrm>
          <a:prstGeom prst="rect">
            <a:avLst/>
          </a:prstGeom>
        </p:spPr>
      </p:pic>
      <p:grpSp>
        <p:nvGrpSpPr>
          <p:cNvPr id="6" name="Group 5">
            <a:extLst>
              <a:ext uri="{FF2B5EF4-FFF2-40B4-BE49-F238E27FC236}">
                <a16:creationId xmlns:a16="http://schemas.microsoft.com/office/drawing/2014/main" id="{5ACB693E-F8A1-2146-DAF9-F02BDD0BF4C9}"/>
              </a:ext>
            </a:extLst>
          </p:cNvPr>
          <p:cNvGrpSpPr/>
          <p:nvPr/>
        </p:nvGrpSpPr>
        <p:grpSpPr>
          <a:xfrm>
            <a:off x="0" y="-6080"/>
            <a:ext cx="8908027" cy="6870160"/>
            <a:chOff x="-3283975" y="-6080"/>
            <a:chExt cx="8908027" cy="6870160"/>
          </a:xfrm>
        </p:grpSpPr>
        <p:grpSp>
          <p:nvGrpSpPr>
            <p:cNvPr id="4" name="Group 3">
              <a:extLst>
                <a:ext uri="{FF2B5EF4-FFF2-40B4-BE49-F238E27FC236}">
                  <a16:creationId xmlns:a16="http://schemas.microsoft.com/office/drawing/2014/main" id="{0D9EE457-85AE-7D69-EA90-D3E3852C8418}"/>
                </a:ext>
              </a:extLst>
            </p:cNvPr>
            <p:cNvGrpSpPr/>
            <p:nvPr/>
          </p:nvGrpSpPr>
          <p:grpSpPr>
            <a:xfrm>
              <a:off x="-1590812" y="-6080"/>
              <a:ext cx="7214864" cy="6858000"/>
              <a:chOff x="-1590812" y="-6080"/>
              <a:chExt cx="7214864" cy="6858000"/>
            </a:xfrm>
          </p:grpSpPr>
          <p:pic>
            <p:nvPicPr>
              <p:cNvPr id="2" name="Picture 1">
                <a:extLst>
                  <a:ext uri="{FF2B5EF4-FFF2-40B4-BE49-F238E27FC236}">
                    <a16:creationId xmlns:a16="http://schemas.microsoft.com/office/drawing/2014/main" id="{5B6BC341-8E51-8936-0D17-05DD8F185315}"/>
                  </a:ext>
                </a:extLst>
              </p:cNvPr>
              <p:cNvPicPr>
                <a:picLocks noChangeAspect="1"/>
              </p:cNvPicPr>
              <p:nvPr/>
            </p:nvPicPr>
            <p:blipFill>
              <a:blip r:embed="rId3"/>
              <a:srcRect b="4947"/>
              <a:stretch>
                <a:fillRect/>
              </a:stretch>
            </p:blipFill>
            <p:spPr>
              <a:xfrm>
                <a:off x="-1590812" y="-6080"/>
                <a:ext cx="7214864" cy="6858000"/>
              </a:xfrm>
              <a:prstGeom prst="rect">
                <a:avLst/>
              </a:prstGeom>
            </p:spPr>
          </p:pic>
          <p:sp>
            <p:nvSpPr>
              <p:cNvPr id="3" name="Rectangle 2">
                <a:extLst>
                  <a:ext uri="{FF2B5EF4-FFF2-40B4-BE49-F238E27FC236}">
                    <a16:creationId xmlns:a16="http://schemas.microsoft.com/office/drawing/2014/main" id="{050B1A25-278E-AA40-535E-73CC1A5C038F}"/>
                  </a:ext>
                </a:extLst>
              </p:cNvPr>
              <p:cNvSpPr/>
              <p:nvPr/>
            </p:nvSpPr>
            <p:spPr>
              <a:xfrm>
                <a:off x="2271252" y="6145159"/>
                <a:ext cx="2497394" cy="619432"/>
              </a:xfrm>
              <a:prstGeom prst="rect">
                <a:avLst/>
              </a:prstGeom>
              <a:solidFill>
                <a:srgbClr val="FFF2CC"/>
              </a:solidFill>
              <a:ln>
                <a:solidFill>
                  <a:srgbClr val="FFF2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B81D26C8-987A-8EFF-0B5D-426EB4D3BCD5}"/>
                </a:ext>
              </a:extLst>
            </p:cNvPr>
            <p:cNvPicPr>
              <a:picLocks noChangeAspect="1"/>
            </p:cNvPicPr>
            <p:nvPr/>
          </p:nvPicPr>
          <p:blipFill>
            <a:blip r:embed="rId4"/>
            <a:stretch>
              <a:fillRect/>
            </a:stretch>
          </p:blipFill>
          <p:spPr>
            <a:xfrm rot="16200000">
              <a:off x="-5872474" y="2582419"/>
              <a:ext cx="6870160" cy="1693162"/>
            </a:xfrm>
            <a:prstGeom prst="rect">
              <a:avLst/>
            </a:prstGeom>
          </p:spPr>
        </p:pic>
      </p:grpSp>
    </p:spTree>
    <p:extLst>
      <p:ext uri="{BB962C8B-B14F-4D97-AF65-F5344CB8AC3E}">
        <p14:creationId xmlns:p14="http://schemas.microsoft.com/office/powerpoint/2010/main" val="16569143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52BEDD-82F5-88D3-9C04-2678B126112C}"/>
              </a:ext>
            </a:extLst>
          </p:cNvPr>
          <p:cNvPicPr>
            <a:picLocks noChangeAspect="1"/>
          </p:cNvPicPr>
          <p:nvPr/>
        </p:nvPicPr>
        <p:blipFill>
          <a:blip r:embed="rId2"/>
          <a:srcRect l="4838" t="37562" r="3226" b="34911"/>
          <a:stretch>
            <a:fillRect/>
          </a:stretch>
        </p:blipFill>
        <p:spPr>
          <a:xfrm>
            <a:off x="-1" y="0"/>
            <a:ext cx="12192001" cy="2053390"/>
          </a:xfrm>
          <a:prstGeom prst="rect">
            <a:avLst/>
          </a:prstGeom>
        </p:spPr>
      </p:pic>
      <p:sp>
        <p:nvSpPr>
          <p:cNvPr id="4" name="TextBox 3">
            <a:extLst>
              <a:ext uri="{FF2B5EF4-FFF2-40B4-BE49-F238E27FC236}">
                <a16:creationId xmlns:a16="http://schemas.microsoft.com/office/drawing/2014/main" id="{8B94F253-4C81-FEEB-FC3C-068DFD4BD918}"/>
              </a:ext>
            </a:extLst>
          </p:cNvPr>
          <p:cNvSpPr txBox="1"/>
          <p:nvPr/>
        </p:nvSpPr>
        <p:spPr>
          <a:xfrm>
            <a:off x="172495" y="2190647"/>
            <a:ext cx="11847007"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Program Introduction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Aims to attract international students for short-term study and internships in Taiwan, foster collaborative research with university faculty, and enhance the international visibility of Taiwan’s higher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Official Website: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https://teep.studyintaiwan.org/</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Funding </a:t>
            </a:r>
            <a:r>
              <a:rPr kumimoji="0" lang="en-US" sz="18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Support Details:</a:t>
            </a:r>
            <a:endPar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Other expenses, such as airfare and accommodation, are not covered and must be paid by the student. If the participation period is less than one month, the scholarship will be prorated based on the number of days. The total monthly scholarship and administrative allowance per student shall not exceed NT$15,000. The maximum funding period per student is generally six months (180 days).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Eligibility: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Overseas Chinese youth with at least a high school diploma; doctoral degree holders are ineligible.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Not eligible for those who have studied or researched in Taiwan before, including exchange students or degree students.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Must enter Taiwan for TEEP; foreign spouses or workers already in Taiwan are ineligible.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91331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AB9159-51AB-38CF-3B78-D4F23E780668}"/>
              </a:ext>
            </a:extLst>
          </p:cNvPr>
          <p:cNvPicPr>
            <a:picLocks noChangeAspect="1"/>
          </p:cNvPicPr>
          <p:nvPr/>
        </p:nvPicPr>
        <p:blipFill>
          <a:blip r:embed="rId2"/>
          <a:srcRect l="51124" t="18678" r="1613" b="7670"/>
          <a:stretch>
            <a:fillRect/>
          </a:stretch>
        </p:blipFill>
        <p:spPr>
          <a:xfrm>
            <a:off x="5830994" y="558581"/>
            <a:ext cx="7274148" cy="6376219"/>
          </a:xfrm>
          <a:prstGeom prst="rect">
            <a:avLst/>
          </a:prstGeom>
        </p:spPr>
      </p:pic>
      <p:pic>
        <p:nvPicPr>
          <p:cNvPr id="3" name="Picture 2">
            <a:extLst>
              <a:ext uri="{FF2B5EF4-FFF2-40B4-BE49-F238E27FC236}">
                <a16:creationId xmlns:a16="http://schemas.microsoft.com/office/drawing/2014/main" id="{D924C882-6551-5D3D-B7BC-6A45D7652007}"/>
              </a:ext>
            </a:extLst>
          </p:cNvPr>
          <p:cNvPicPr>
            <a:picLocks noChangeAspect="1"/>
          </p:cNvPicPr>
          <p:nvPr/>
        </p:nvPicPr>
        <p:blipFill>
          <a:blip r:embed="rId2"/>
          <a:srcRect l="726" t="15027" r="55496" b="7670"/>
          <a:stretch>
            <a:fillRect/>
          </a:stretch>
        </p:blipFill>
        <p:spPr>
          <a:xfrm>
            <a:off x="-393291" y="206940"/>
            <a:ext cx="6696235" cy="6651060"/>
          </a:xfrm>
          <a:prstGeom prst="rect">
            <a:avLst/>
          </a:prstGeom>
        </p:spPr>
      </p:pic>
    </p:spTree>
    <p:extLst>
      <p:ext uri="{BB962C8B-B14F-4D97-AF65-F5344CB8AC3E}">
        <p14:creationId xmlns:p14="http://schemas.microsoft.com/office/powerpoint/2010/main" val="26468379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4B8675-C4E1-953E-4D75-39160770B665}"/>
              </a:ext>
            </a:extLst>
          </p:cNvPr>
          <p:cNvPicPr>
            <a:picLocks noChangeAspect="1"/>
          </p:cNvPicPr>
          <p:nvPr/>
        </p:nvPicPr>
        <p:blipFill>
          <a:blip r:embed="rId2"/>
          <a:srcRect l="807" t="15483" r="2419" b="5950"/>
          <a:stretch>
            <a:fillRect/>
          </a:stretch>
        </p:blipFill>
        <p:spPr>
          <a:xfrm>
            <a:off x="0" y="0"/>
            <a:ext cx="12192000" cy="5567679"/>
          </a:xfrm>
          <a:prstGeom prst="rect">
            <a:avLst/>
          </a:prstGeom>
        </p:spPr>
      </p:pic>
      <p:pic>
        <p:nvPicPr>
          <p:cNvPr id="4" name="Picture 3">
            <a:extLst>
              <a:ext uri="{FF2B5EF4-FFF2-40B4-BE49-F238E27FC236}">
                <a16:creationId xmlns:a16="http://schemas.microsoft.com/office/drawing/2014/main" id="{E42A06B6-B5EE-0D5F-F2A7-9AE91D80BA60}"/>
              </a:ext>
            </a:extLst>
          </p:cNvPr>
          <p:cNvPicPr>
            <a:picLocks noChangeAspect="1"/>
          </p:cNvPicPr>
          <p:nvPr/>
        </p:nvPicPr>
        <p:blipFill>
          <a:blip r:embed="rId3"/>
          <a:stretch>
            <a:fillRect/>
          </a:stretch>
        </p:blipFill>
        <p:spPr>
          <a:xfrm>
            <a:off x="68826" y="5324360"/>
            <a:ext cx="1295246" cy="1491814"/>
          </a:xfrm>
          <a:prstGeom prst="rect">
            <a:avLst/>
          </a:prstGeom>
        </p:spPr>
      </p:pic>
      <p:pic>
        <p:nvPicPr>
          <p:cNvPr id="5" name="Picture 4">
            <a:extLst>
              <a:ext uri="{FF2B5EF4-FFF2-40B4-BE49-F238E27FC236}">
                <a16:creationId xmlns:a16="http://schemas.microsoft.com/office/drawing/2014/main" id="{68D8D36A-D0D3-5164-1E42-9C250D4478B9}"/>
              </a:ext>
            </a:extLst>
          </p:cNvPr>
          <p:cNvPicPr>
            <a:picLocks noChangeAspect="1"/>
          </p:cNvPicPr>
          <p:nvPr/>
        </p:nvPicPr>
        <p:blipFill>
          <a:blip r:embed="rId3"/>
          <a:stretch>
            <a:fillRect/>
          </a:stretch>
        </p:blipFill>
        <p:spPr>
          <a:xfrm>
            <a:off x="10837760" y="5326858"/>
            <a:ext cx="1295246" cy="1491814"/>
          </a:xfrm>
          <a:prstGeom prst="rect">
            <a:avLst/>
          </a:prstGeom>
        </p:spPr>
      </p:pic>
      <p:pic>
        <p:nvPicPr>
          <p:cNvPr id="6" name="Picture 5">
            <a:extLst>
              <a:ext uri="{FF2B5EF4-FFF2-40B4-BE49-F238E27FC236}">
                <a16:creationId xmlns:a16="http://schemas.microsoft.com/office/drawing/2014/main" id="{4312717D-7EDF-E1C1-9A1B-48F951AEF1F2}"/>
              </a:ext>
            </a:extLst>
          </p:cNvPr>
          <p:cNvPicPr>
            <a:picLocks noChangeAspect="1"/>
          </p:cNvPicPr>
          <p:nvPr/>
        </p:nvPicPr>
        <p:blipFill>
          <a:blip r:embed="rId4"/>
          <a:srcRect t="27240" b="18815"/>
          <a:stretch>
            <a:fillRect/>
          </a:stretch>
        </p:blipFill>
        <p:spPr>
          <a:xfrm>
            <a:off x="1398485" y="5553060"/>
            <a:ext cx="4210818" cy="1277734"/>
          </a:xfrm>
          <a:prstGeom prst="rect">
            <a:avLst/>
          </a:prstGeom>
        </p:spPr>
      </p:pic>
      <p:pic>
        <p:nvPicPr>
          <p:cNvPr id="7" name="Picture 6">
            <a:extLst>
              <a:ext uri="{FF2B5EF4-FFF2-40B4-BE49-F238E27FC236}">
                <a16:creationId xmlns:a16="http://schemas.microsoft.com/office/drawing/2014/main" id="{F123918B-C789-90B0-258B-0E87C4DA7F6C}"/>
              </a:ext>
            </a:extLst>
          </p:cNvPr>
          <p:cNvPicPr>
            <a:picLocks noChangeAspect="1"/>
          </p:cNvPicPr>
          <p:nvPr/>
        </p:nvPicPr>
        <p:blipFill>
          <a:blip r:embed="rId5"/>
          <a:stretch>
            <a:fillRect/>
          </a:stretch>
        </p:blipFill>
        <p:spPr>
          <a:xfrm>
            <a:off x="5604388" y="5567679"/>
            <a:ext cx="2624381" cy="1290321"/>
          </a:xfrm>
          <a:prstGeom prst="rect">
            <a:avLst/>
          </a:prstGeom>
        </p:spPr>
      </p:pic>
      <p:pic>
        <p:nvPicPr>
          <p:cNvPr id="8" name="Picture 7">
            <a:extLst>
              <a:ext uri="{FF2B5EF4-FFF2-40B4-BE49-F238E27FC236}">
                <a16:creationId xmlns:a16="http://schemas.microsoft.com/office/drawing/2014/main" id="{3B83D206-FC83-1BCF-BA0D-CE2A5AF40A8B}"/>
              </a:ext>
            </a:extLst>
          </p:cNvPr>
          <p:cNvPicPr>
            <a:picLocks noChangeAspect="1"/>
          </p:cNvPicPr>
          <p:nvPr/>
        </p:nvPicPr>
        <p:blipFill>
          <a:blip r:embed="rId6"/>
          <a:srcRect l="36631" t="5514" b="54711"/>
          <a:stretch>
            <a:fillRect/>
          </a:stretch>
        </p:blipFill>
        <p:spPr>
          <a:xfrm>
            <a:off x="7816645" y="5573449"/>
            <a:ext cx="3021115" cy="1299170"/>
          </a:xfrm>
          <a:prstGeom prst="rect">
            <a:avLst/>
          </a:prstGeom>
        </p:spPr>
      </p:pic>
    </p:spTree>
    <p:extLst>
      <p:ext uri="{BB962C8B-B14F-4D97-AF65-F5344CB8AC3E}">
        <p14:creationId xmlns:p14="http://schemas.microsoft.com/office/powerpoint/2010/main" val="2835463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81B2EAB-53AC-FDC8-6BD8-1D7C21BDF58A}"/>
              </a:ext>
            </a:extLst>
          </p:cNvPr>
          <p:cNvSpPr txBox="1">
            <a:spLocks/>
          </p:cNvSpPr>
          <p:nvPr/>
        </p:nvSpPr>
        <p:spPr>
          <a:xfrm>
            <a:off x="186814" y="379411"/>
            <a:ext cx="11808542" cy="609917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Here’s how to apply:</a:t>
            </a:r>
            <a:b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Visit the official website and search for a program in your field of interest (e.g., Deep Learning, AI, Biotech, etc.):</a:t>
            </a:r>
            <a:b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2"/>
              </a:rPr>
              <a:t>https://teep.studyintaiwan.org/programs</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Each TEEP program is independently managed by its host university. That means the timeline, curriculum, and application process vary — be sure to contact the program directly via email or phone for detailed information.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Before reaching out, check the FAQ page for common questions:</a:t>
            </a:r>
            <a:b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https://teep.studyintaiwan.org/faq</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Internship Duration: </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to 6 months</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Applications for current programs are still open! (Programs for 2026 will be announced around January 2026)</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👩‍🎓Eligibility for TEEP Participation and Scholarship:</a:t>
            </a:r>
            <a:b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According to the regulations of the Ministry of Education (MOE), applicants eligible for the TEEP scholarship must meet all of the following criteria: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Hold at least a high school diploma or above (PhD holders are not eligible).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Not currently studying in Taiwan (including as a degree-seeking or exchange student).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Hold a nationality other than the Republic of China (Taiwan) or the People’s Republic of China (including Hong Kong and Macau).</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Applicants who do not meet the scholarship criteria may still participate in TEEP programs at their own expense, provided they receive approval from the program chief.</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58622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BDAF98-07FB-96E7-AB8D-260F4A4A8A87}"/>
              </a:ext>
            </a:extLst>
          </p:cNvPr>
          <p:cNvPicPr>
            <a:picLocks noChangeAspect="1"/>
          </p:cNvPicPr>
          <p:nvPr/>
        </p:nvPicPr>
        <p:blipFill>
          <a:blip r:embed="rId3"/>
          <a:srcRect l="7258" t="41401" r="8387" b="31757"/>
          <a:stretch>
            <a:fillRect/>
          </a:stretch>
        </p:blipFill>
        <p:spPr>
          <a:xfrm>
            <a:off x="0" y="-220719"/>
            <a:ext cx="12192000" cy="2182254"/>
          </a:xfrm>
          <a:prstGeom prst="rect">
            <a:avLst/>
          </a:prstGeom>
        </p:spPr>
      </p:pic>
      <p:sp>
        <p:nvSpPr>
          <p:cNvPr id="9" name="TextBox 8">
            <a:extLst>
              <a:ext uri="{FF2B5EF4-FFF2-40B4-BE49-F238E27FC236}">
                <a16:creationId xmlns:a16="http://schemas.microsoft.com/office/drawing/2014/main" id="{41B4D713-0657-13F8-7F13-480A59ECE363}"/>
              </a:ext>
            </a:extLst>
          </p:cNvPr>
          <p:cNvSpPr txBox="1"/>
          <p:nvPr/>
        </p:nvSpPr>
        <p:spPr>
          <a:xfrm>
            <a:off x="155155" y="2149019"/>
            <a:ext cx="11810702"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This program is an initiative by the National Science and Technology Council (NSTC) to provide high-quality internship opportunities in Taiwan for emerging global research talent. It offers students the chance to experience Taiwan's cutting-edge research environment, gain deeper insights into the nation's scientific capabilities, and potentially pursue further studies or careers in Taiwan, injecting new momentum into the country's R&amp;D development.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Official Website：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https://iipp.tw/</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Program Details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Application Process: Professors and international students can register and apply separately via the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IIPP official website</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Internship Duration: Minimum of 28 days, maximum of 90 days.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Funding: Up to NTD 30,000 per month for students not residing in Taiwan.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Requirement: A final report must be submitted upon completion.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247685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87E599-45C9-2711-836F-9FEF5EE7D503}"/>
              </a:ext>
            </a:extLst>
          </p:cNvPr>
          <p:cNvSpPr txBox="1"/>
          <p:nvPr/>
        </p:nvSpPr>
        <p:spPr>
          <a:xfrm>
            <a:off x="122413" y="714411"/>
            <a:ext cx="11946194" cy="62478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Purpose</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UMAP Taiwan Exchange Student Scholarship Program, funded by the UMAP Taiwan National Secretariat (NS), has been established to encourage university student exchanges between UMAP member countries/territories and promote cultural and academic exchanges between Taiwan and other countries/territories to foster mutual understanding.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Scholarship Details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UMAP Taiwan Exchange Student Scholarship Program is funded by the Ministry of Education, Taiwan.</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Each exchange student will receive up to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20,000 New Taiwan Dollars (NTD) each month.</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If an exchange program includes a period of less than a full month, then a corresponding proportion of the amount for a full month will be paid for that period.</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number of scholarships available will vary from year to year based on the availability of funds from the annual budget.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Timeline</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duration of the exchange programs is between one and two semesters.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Students may apply twice each academic year. The application deadline will be at the end of May and November, after UMAP IS finished with its placement (as shown in the timeline table below).</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UMAP Taiwan NS will notify each student whose application to be an exchange student was successful via email.</a:t>
            </a:r>
          </a:p>
        </p:txBody>
      </p:sp>
      <p:sp>
        <p:nvSpPr>
          <p:cNvPr id="4" name="Rectangle 3">
            <a:extLst>
              <a:ext uri="{FF2B5EF4-FFF2-40B4-BE49-F238E27FC236}">
                <a16:creationId xmlns:a16="http://schemas.microsoft.com/office/drawing/2014/main" id="{2E5ABF35-1384-8E90-5C82-22AEA69AFA6B}"/>
              </a:ext>
            </a:extLst>
          </p:cNvPr>
          <p:cNvSpPr/>
          <p:nvPr/>
        </p:nvSpPr>
        <p:spPr>
          <a:xfrm>
            <a:off x="344128" y="-70419"/>
            <a:ext cx="11502764" cy="784830"/>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w="0"/>
                <a:solidFill>
                  <a:srgbClr val="FF66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UMAP Taiwan Exchange Student Scholarship</a:t>
            </a:r>
          </a:p>
        </p:txBody>
      </p:sp>
    </p:spTree>
    <p:extLst>
      <p:ext uri="{BB962C8B-B14F-4D97-AF65-F5344CB8AC3E}">
        <p14:creationId xmlns:p14="http://schemas.microsoft.com/office/powerpoint/2010/main" val="28512830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AutoShape 2" descr="image.png"/>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Rectangle 18"/>
          <p:cNvSpPr>
            <a:spLocks noChangeArrowheads="1"/>
          </p:cNvSpPr>
          <p:nvPr/>
        </p:nvSpPr>
        <p:spPr bwMode="auto">
          <a:xfrm>
            <a:off x="571500" y="-246221"/>
            <a:ext cx="11652250" cy="776647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88872" bIns="22376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CC"/>
                </a:solidFill>
                <a:effectLst/>
                <a:uLnTx/>
                <a:uFillTx/>
                <a:ea typeface="+mn-ea"/>
                <a:cs typeface="+mn-cs"/>
              </a:rPr>
              <a:t>Taiwan International Internship Program (1st May - 31st </a:t>
            </a:r>
            <a:r>
              <a:rPr kumimoji="0" lang="en-US" sz="3200" b="1" i="0" u="none" strike="noStrike" kern="1200" cap="none" spc="0" normalizeH="0" baseline="0" noProof="0" dirty="0" smtClean="0">
                <a:ln>
                  <a:noFill/>
                </a:ln>
                <a:solidFill>
                  <a:srgbClr val="0000CC"/>
                </a:solidFill>
                <a:effectLst/>
                <a:uLnTx/>
                <a:uFillTx/>
                <a:ea typeface="+mn-ea"/>
                <a:cs typeface="+mn-cs"/>
              </a:rPr>
              <a:t>August)</a:t>
            </a:r>
            <a:r>
              <a:rPr kumimoji="0" lang="en-US" altLang="en-US" sz="2000" b="1" i="0" u="none" strike="noStrike" kern="1200" cap="none" spc="0" normalizeH="0" baseline="0" noProof="0" dirty="0" smtClean="0">
                <a:ln>
                  <a:noFill/>
                </a:ln>
                <a:solidFill>
                  <a:srgbClr val="0000CC"/>
                </a:solidFill>
                <a:effectLst/>
                <a:uLnTx/>
                <a:uFillTx/>
                <a:latin typeface="inherit"/>
                <a:ea typeface="+mn-ea"/>
                <a:cs typeface="+mn-cs"/>
              </a:rPr>
              <a:t>:</a:t>
            </a:r>
            <a:r>
              <a:rPr kumimoji="0" lang="en-US" altLang="en-US" sz="600" b="1" i="0" u="none" strike="noStrike" kern="1200" cap="none" spc="0" normalizeH="0" baseline="0" noProof="0" dirty="0" smtClean="0">
                <a:ln>
                  <a:noFill/>
                </a:ln>
                <a:solidFill>
                  <a:srgbClr val="0000CC"/>
                </a:solidFill>
                <a:effectLst/>
                <a:uLnTx/>
                <a:uFillTx/>
                <a:latin typeface="Noto Sans TC"/>
                <a:ea typeface="+mn-ea"/>
                <a:cs typeface="+mn-cs"/>
              </a:rPr>
              <a:t> </a:t>
            </a:r>
            <a:r>
              <a:rPr kumimoji="0" lang="en-US" altLang="en-US" sz="600" b="1" i="0" u="none" strike="noStrike" kern="1200" cap="none" spc="0" normalizeH="0" baseline="0" noProof="0" dirty="0" smtClean="0">
                <a:ln>
                  <a:noFill/>
                </a:ln>
                <a:solidFill>
                  <a:srgbClr val="0000CC"/>
                </a:solidFill>
                <a:effectLst/>
                <a:uLnTx/>
                <a:uFillTx/>
                <a:latin typeface="Noto Sans TC"/>
                <a:ea typeface="+mn-ea"/>
                <a:cs typeface="+mn-cs"/>
                <a:hlinkClick r:id="rId2" tooltip="Facebook share Open new window"/>
              </a:rPr>
              <a:t>  </a:t>
            </a:r>
            <a:r>
              <a:rPr kumimoji="0" lang="en-US" altLang="en-US" sz="300" b="1" i="0" u="none" strike="noStrike" kern="1200" cap="none" spc="0" normalizeH="0" baseline="0" noProof="0" dirty="0" smtClean="0">
                <a:ln>
                  <a:noFill/>
                </a:ln>
                <a:solidFill>
                  <a:srgbClr val="0000CC"/>
                </a:solidFill>
                <a:effectLst/>
                <a:uLnTx/>
                <a:uFillTx/>
                <a:latin typeface="Noto Sans TC"/>
                <a:ea typeface="+mn-ea"/>
                <a:cs typeface="+mn-cs"/>
              </a:rPr>
              <a:t>    </a:t>
            </a:r>
            <a:r>
              <a:rPr kumimoji="0" lang="en-US" altLang="en-US" sz="300" b="1" i="0" u="none" strike="noStrike" kern="1200" cap="none" spc="0" normalizeH="0" baseline="0" noProof="0" dirty="0" smtClean="0">
                <a:ln>
                  <a:noFill/>
                </a:ln>
                <a:solidFill>
                  <a:srgbClr val="0000CC"/>
                </a:solidFill>
                <a:effectLst/>
                <a:uLnTx/>
                <a:uFillTx/>
                <a:latin typeface="Noto Sans TC"/>
                <a:ea typeface="+mn-ea"/>
                <a:cs typeface="+mn-cs"/>
                <a:hlinkClick r:id="rId3" tooltip="Line share Open new window"/>
              </a:rPr>
              <a:t>  </a:t>
            </a:r>
            <a:r>
              <a:rPr kumimoji="0" lang="en-US" altLang="en-US" sz="300" b="1" i="0" u="none" strike="noStrike" kern="1200" cap="none" spc="0" normalizeH="0" baseline="0" noProof="0" dirty="0" smtClean="0">
                <a:ln>
                  <a:noFill/>
                </a:ln>
                <a:solidFill>
                  <a:srgbClr val="0000CC"/>
                </a:solidFill>
                <a:effectLst/>
                <a:uLnTx/>
                <a:uFillTx/>
                <a:latin typeface="Noto Sans TC"/>
                <a:ea typeface="+mn-ea"/>
                <a:cs typeface="+mn-cs"/>
              </a:rPr>
              <a:t>         </a:t>
            </a:r>
            <a:r>
              <a:rPr kumimoji="0" lang="en-US" altLang="en-US" sz="300" b="1" i="0" u="none" strike="noStrike" kern="1200" cap="none" spc="0" normalizeH="0" baseline="0" noProof="0" dirty="0" smtClean="0">
                <a:ln>
                  <a:noFill/>
                </a:ln>
                <a:solidFill>
                  <a:srgbClr val="0000CC"/>
                </a:solidFill>
                <a:effectLst/>
                <a:uLnTx/>
                <a:uFillTx/>
                <a:latin typeface="Noto Sans TC"/>
                <a:ea typeface="+mn-ea"/>
                <a:cs typeface="+mn-cs"/>
                <a:hlinkClick r:id="rId4" tooltip="Mail to (Open new window)"/>
              </a:rPr>
              <a:t>  </a:t>
            </a:r>
            <a:r>
              <a:rPr kumimoji="0" lang="en-US" altLang="en-US" sz="300" b="1" i="0" u="none" strike="noStrike" kern="1200" cap="none" spc="0" normalizeH="0" baseline="0" noProof="0" dirty="0" smtClean="0">
                <a:ln>
                  <a:noFill/>
                </a:ln>
                <a:solidFill>
                  <a:srgbClr val="0000CC"/>
                </a:solidFill>
                <a:effectLst/>
                <a:uLnTx/>
                <a:uFillTx/>
                <a:latin typeface="Noto Sans TC"/>
                <a:ea typeface="+mn-ea"/>
                <a:cs typeface="+mn-cs"/>
              </a:rPr>
              <a:t>    </a:t>
            </a:r>
            <a:r>
              <a:rPr kumimoji="0" lang="en-US" altLang="en-US" sz="200" b="0" i="0" u="none" strike="noStrike" kern="1200" cap="none" spc="0" normalizeH="0" baseline="0" noProof="0" dirty="0" smtClean="0">
                <a:ln>
                  <a:noFill/>
                </a:ln>
                <a:solidFill>
                  <a:srgbClr val="555555"/>
                </a:solidFill>
                <a:effectLst/>
                <a:uLnTx/>
                <a:uFillTx/>
                <a:latin typeface="Noto Sans TC"/>
                <a:ea typeface="+mn-ea"/>
                <a:cs typeface="+mn-cs"/>
              </a:rPr>
              <a:t>    </a:t>
            </a:r>
            <a:r>
              <a:rPr kumimoji="0" lang="en-US" altLang="en-US" sz="200" b="0" i="0" u="none" strike="noStrike" kern="1200" cap="none" spc="0" normalizeH="0" baseline="0" noProof="0" dirty="0" smtClean="0">
                <a:ln>
                  <a:noFill/>
                </a:ln>
                <a:solidFill>
                  <a:srgbClr val="262626"/>
                </a:solidFill>
                <a:effectLst/>
                <a:uLnTx/>
                <a:uFillTx/>
                <a:latin typeface="Noto Sans TC"/>
                <a:ea typeface="+mn-ea"/>
                <a:cs typeface="+mn-cs"/>
              </a:rPr>
              <a:t> </a:t>
            </a:r>
            <a:r>
              <a:rPr kumimoji="0" lang="en-US" altLang="en-US" sz="200" b="0" i="0" u="none" strike="noStrike" kern="1200" cap="none" spc="0" normalizeH="0" baseline="0" noProof="0" dirty="0" smtClean="0">
                <a:ln>
                  <a:noFill/>
                </a:ln>
                <a:solidFill>
                  <a:srgbClr val="555555"/>
                </a:solidFill>
                <a:effectLst/>
                <a:uLnTx/>
                <a:uFillTx/>
                <a:latin typeface="Noto Sans TC"/>
                <a:ea typeface="+mn-ea"/>
                <a:cs typeface="+mn-cs"/>
              </a:rPr>
              <a:t>          </a:t>
            </a:r>
            <a:endParaRPr kumimoji="0" lang="en-US" altLang="en-US" sz="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 b="0" i="0" u="none" strike="noStrike" kern="1200" cap="none" spc="0" normalizeH="0" baseline="0" noProof="0" dirty="0" smtClean="0">
                <a:ln>
                  <a:noFill/>
                </a:ln>
                <a:solidFill>
                  <a:srgbClr val="555555"/>
                </a:solidFill>
                <a:effectLst/>
                <a:uLnTx/>
                <a:uFillTx/>
                <a:latin typeface="Noto Sans TC"/>
                <a:ea typeface="+mn-ea"/>
                <a:cs typeface="+mn-cs"/>
              </a:rPr>
              <a:t/>
            </a:r>
            <a:br>
              <a:rPr kumimoji="0" lang="en-US" altLang="en-US" sz="200" b="0" i="0" u="none" strike="noStrike" kern="1200" cap="none" spc="0" normalizeH="0" baseline="0" noProof="0" dirty="0" smtClean="0">
                <a:ln>
                  <a:noFill/>
                </a:ln>
                <a:solidFill>
                  <a:srgbClr val="555555"/>
                </a:solidFill>
                <a:effectLst/>
                <a:uLnTx/>
                <a:uFillTx/>
                <a:latin typeface="Noto Sans TC"/>
                <a:ea typeface="+mn-ea"/>
                <a:cs typeface="+mn-cs"/>
              </a:rPr>
            </a:br>
            <a:r>
              <a:rPr kumimoji="0" lang="en-US" altLang="en-US" sz="200" b="0" i="0" u="none" strike="noStrike" kern="1200" cap="none" spc="0" normalizeH="0" baseline="0" noProof="0" dirty="0" smtClean="0">
                <a:ln>
                  <a:noFill/>
                </a:ln>
                <a:solidFill>
                  <a:srgbClr val="555555"/>
                </a:solidFill>
                <a:effectLst/>
                <a:uLnTx/>
                <a:uFillTx/>
                <a:latin typeface="Noto Sans TC"/>
                <a:ea typeface="+mn-ea"/>
                <a:cs typeface="+mn-cs"/>
              </a:rPr>
              <a:t/>
            </a:r>
            <a:br>
              <a:rPr kumimoji="0" lang="en-US" altLang="en-US" sz="200" b="0" i="0" u="none" strike="noStrike" kern="1200" cap="none" spc="0" normalizeH="0" baseline="0" noProof="0" dirty="0" smtClean="0">
                <a:ln>
                  <a:noFill/>
                </a:ln>
                <a:solidFill>
                  <a:srgbClr val="555555"/>
                </a:solidFill>
                <a:effectLst/>
                <a:uLnTx/>
                <a:uFillTx/>
                <a:latin typeface="Noto Sans TC"/>
                <a:ea typeface="+mn-ea"/>
                <a:cs typeface="+mn-cs"/>
              </a:rPr>
            </a:br>
            <a:endParaRPr kumimoji="0" lang="en-US" altLang="en-US" sz="200" b="0" i="0" u="none" strike="noStrike" kern="1200" cap="none" spc="0" normalizeH="0" baseline="0" noProof="0" dirty="0" smtClean="0">
              <a:ln>
                <a:noFill/>
              </a:ln>
              <a:solidFill>
                <a:srgbClr val="555555"/>
              </a:solidFill>
              <a:effectLst/>
              <a:uLnTx/>
              <a:uFillTx/>
              <a:latin typeface="Noto Sans TC"/>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srgbClr val="262626"/>
                </a:solidFill>
                <a:effectLst/>
                <a:uLnTx/>
                <a:uFillTx/>
                <a:latin typeface="Verdana" panose="020B0604030504040204" pitchFamily="34" charset="0"/>
                <a:ea typeface="+mn-ea"/>
                <a:cs typeface="+mn-cs"/>
              </a:rPr>
              <a:t>The Taiwan International Internship Program is an intensive pre-doctoral research training program for overseas students that provides </a:t>
            </a:r>
            <a:r>
              <a:rPr kumimoji="0" lang="en-US" altLang="en-US" sz="1400" b="0" i="0" u="none" strike="noStrike" kern="1200" cap="none" spc="0" normalizeH="0" baseline="0" noProof="0" dirty="0" smtClean="0">
                <a:ln>
                  <a:noFill/>
                </a:ln>
                <a:solidFill>
                  <a:srgbClr val="2980B9"/>
                </a:solidFill>
                <a:effectLst/>
                <a:uLnTx/>
                <a:uFillTx/>
                <a:latin typeface="Noto Sans TC"/>
                <a:ea typeface="+mn-ea"/>
                <a:cs typeface="+mn-cs"/>
              </a:rPr>
              <a:t>hands-on training</a:t>
            </a:r>
            <a:r>
              <a:rPr kumimoji="0" lang="en-US" altLang="en-US" sz="1400" b="0" i="0" u="none" strike="noStrike" kern="1200" cap="none" spc="0" normalizeH="0" baseline="0" noProof="0" dirty="0" smtClean="0">
                <a:ln>
                  <a:noFill/>
                </a:ln>
                <a:solidFill>
                  <a:srgbClr val="262626"/>
                </a:solidFill>
                <a:effectLst/>
                <a:uLnTx/>
                <a:uFillTx/>
                <a:latin typeface="Verdana" panose="020B0604030504040204" pitchFamily="34" charset="0"/>
                <a:ea typeface="+mn-ea"/>
                <a:cs typeface="+mn-cs"/>
              </a:rPr>
              <a:t> and </a:t>
            </a:r>
            <a:r>
              <a:rPr kumimoji="0" lang="en-US" altLang="en-US" sz="1400" b="0" i="0" u="none" strike="noStrike" kern="1200" cap="none" spc="0" normalizeH="0" baseline="0" noProof="0" dirty="0" smtClean="0">
                <a:ln>
                  <a:noFill/>
                </a:ln>
                <a:solidFill>
                  <a:srgbClr val="2980B9"/>
                </a:solidFill>
                <a:effectLst/>
                <a:uLnTx/>
                <a:uFillTx/>
                <a:latin typeface="inherit"/>
                <a:ea typeface="+mn-ea"/>
                <a:cs typeface="+mn-cs"/>
              </a:rPr>
              <a:t>scientific experience</a:t>
            </a:r>
            <a:r>
              <a:rPr kumimoji="0" lang="en-US" altLang="en-US" sz="1400" b="0" i="0" u="none" strike="noStrike" kern="1200" cap="none" spc="0" normalizeH="0" baseline="0" noProof="0" dirty="0" smtClean="0">
                <a:ln>
                  <a:noFill/>
                </a:ln>
                <a:solidFill>
                  <a:srgbClr val="262626"/>
                </a:solidFill>
                <a:effectLst/>
                <a:uLnTx/>
                <a:uFillTx/>
                <a:latin typeface="Verdana" panose="020B0604030504040204" pitchFamily="34" charset="0"/>
                <a:ea typeface="+mn-ea"/>
                <a:cs typeface="+mn-cs"/>
              </a:rPr>
              <a:t> at Academia </a:t>
            </a:r>
            <a:r>
              <a:rPr kumimoji="0" lang="en-US" altLang="en-US" sz="1400" b="0" i="0" u="none" strike="noStrike" kern="1200" cap="none" spc="0" normalizeH="0" baseline="0" noProof="0" dirty="0" err="1" smtClean="0">
                <a:ln>
                  <a:noFill/>
                </a:ln>
                <a:solidFill>
                  <a:srgbClr val="262626"/>
                </a:solidFill>
                <a:effectLst/>
                <a:uLnTx/>
                <a:uFillTx/>
                <a:latin typeface="Verdana" panose="020B0604030504040204" pitchFamily="34" charset="0"/>
                <a:ea typeface="+mn-ea"/>
                <a:cs typeface="+mn-cs"/>
              </a:rPr>
              <a:t>Sinica</a:t>
            </a:r>
            <a:r>
              <a:rPr kumimoji="0" lang="en-US" altLang="en-US" sz="1400" b="0" i="0" u="none" strike="noStrike" kern="1200" cap="none" spc="0" normalizeH="0" baseline="0" noProof="0" dirty="0" smtClean="0">
                <a:ln>
                  <a:noFill/>
                </a:ln>
                <a:solidFill>
                  <a:srgbClr val="262626"/>
                </a:solidFill>
                <a:effectLst/>
                <a:uLnTx/>
                <a:uFillTx/>
                <a:latin typeface="Verdana" panose="020B0604030504040204" pitchFamily="34" charset="0"/>
                <a:ea typeface="+mn-ea"/>
                <a:cs typeface="+mn-cs"/>
              </a:rPr>
              <a:t> and our partner universities.</a:t>
            </a:r>
            <a:endParaRPr kumimoji="0" lang="en-US" altLang="en-US" sz="1400" b="0" i="0" u="none" strike="noStrike" kern="1200" cap="none" spc="0" normalizeH="0" baseline="0" noProof="0" dirty="0" smtClean="0">
              <a:ln>
                <a:noFill/>
              </a:ln>
              <a:solidFill>
                <a:srgbClr val="262626"/>
              </a:solidFill>
              <a:effectLst/>
              <a:uLnTx/>
              <a:uFillTx/>
              <a:latin typeface="Noto Sans TC"/>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srgbClr val="262626"/>
                </a:solidFill>
                <a:effectLst/>
                <a:uLnTx/>
                <a:uFillTx/>
                <a:latin typeface="Noto Sans TC"/>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smtClean="0">
                <a:ln>
                  <a:noFill/>
                </a:ln>
                <a:solidFill>
                  <a:srgbClr val="262626"/>
                </a:solidFill>
                <a:effectLst/>
                <a:uLnTx/>
                <a:uFillTx/>
                <a:latin typeface="Noto Sans TC"/>
                <a:ea typeface="+mn-ea"/>
                <a:cs typeface="+mn-cs"/>
              </a:rPr>
              <a:t>Financial support:</a:t>
            </a:r>
            <a:endParaRPr kumimoji="0" lang="en-US" altLang="en-US" sz="1400" b="0" i="0" u="none" strike="noStrike" kern="1200" cap="none" spc="0" normalizeH="0" baseline="0" noProof="0" dirty="0" smtClean="0">
              <a:ln>
                <a:noFill/>
              </a:ln>
              <a:solidFill>
                <a:srgbClr val="262626"/>
              </a:solidFill>
              <a:effectLst/>
              <a:uLnTx/>
              <a:uFillTx/>
              <a:latin typeface="Noto Sans TC"/>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smtClean="0">
                <a:ln>
                  <a:noFill/>
                </a:ln>
                <a:solidFill>
                  <a:srgbClr val="262626"/>
                </a:solidFill>
                <a:effectLst/>
                <a:uLnTx/>
                <a:uFillTx/>
                <a:latin typeface="Verdana" panose="020B0604030504040204" pitchFamily="34" charset="0"/>
                <a:ea typeface="+mn-ea"/>
                <a:cs typeface="+mn-cs"/>
              </a:rPr>
              <a:t>NTD 30,000/month stipend (before tax) and half of the cheapest route round-trip airfare of an economy class from the intern's hometown to Taipei.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srgbClr val="262626"/>
                </a:solidFill>
                <a:effectLst/>
                <a:uLnTx/>
                <a:uFillTx/>
                <a:latin typeface="Verdana" panose="020B0604030504040204" pitchFamily="34" charset="0"/>
                <a:ea typeface="+mn-ea"/>
                <a:cs typeface="+mn-cs"/>
              </a:rPr>
              <a:t>Note: If the interns are from the same location in the same batch, the reimbursement will be based on the lowest price (Max. NTD 15,000).</a:t>
            </a:r>
            <a:endParaRPr kumimoji="0" lang="en-US" altLang="en-US" sz="1400" b="0" i="0" u="none" strike="noStrike" kern="1200" cap="none" spc="0" normalizeH="0" baseline="0" noProof="0" dirty="0" smtClean="0">
              <a:ln>
                <a:noFill/>
              </a:ln>
              <a:solidFill>
                <a:srgbClr val="262626"/>
              </a:solidFill>
              <a:effectLst/>
              <a:uLnTx/>
              <a:uFillTx/>
              <a:latin typeface="Noto Sans TC"/>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smtClean="0">
                <a:ln>
                  <a:noFill/>
                </a:ln>
                <a:solidFill>
                  <a:srgbClr val="262626"/>
                </a:solidFill>
                <a:effectLst/>
                <a:uLnTx/>
                <a:uFillTx/>
                <a:latin typeface="Verdana" panose="020B0604030504040204" pitchFamily="34" charset="0"/>
                <a:ea typeface="+mn-ea"/>
                <a:cs typeface="+mn-cs"/>
              </a:rPr>
              <a:t>On-campus accommodation will be arranged with affordable price.</a:t>
            </a:r>
            <a:endParaRPr kumimoji="0" lang="en-US" altLang="en-US" sz="1400" b="0" i="0" u="none" strike="noStrike" kern="1200" cap="none" spc="0" normalizeH="0" baseline="0" noProof="0" dirty="0" smtClean="0">
              <a:ln>
                <a:noFill/>
              </a:ln>
              <a:solidFill>
                <a:srgbClr val="262626"/>
              </a:solidFill>
              <a:effectLst/>
              <a:uLnTx/>
              <a:uFillTx/>
              <a:latin typeface="Noto Sans TC"/>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smtClean="0">
                <a:ln>
                  <a:noFill/>
                </a:ln>
                <a:solidFill>
                  <a:srgbClr val="262626"/>
                </a:solidFill>
                <a:effectLst/>
                <a:uLnTx/>
                <a:uFillTx/>
                <a:latin typeface="Verdana" panose="020B0604030504040204" pitchFamily="34" charset="0"/>
                <a:ea typeface="+mn-ea"/>
                <a:cs typeface="+mn-cs"/>
              </a:rPr>
              <a:t>Opportunity to acquire scientific education, receive hands-on training, and learn the Chinese language.</a:t>
            </a:r>
            <a:endParaRPr kumimoji="0" lang="en-US" altLang="en-US" sz="1400" b="0" i="0" u="none" strike="noStrike" kern="1200" cap="none" spc="0" normalizeH="0" baseline="0" noProof="0" dirty="0" smtClean="0">
              <a:ln>
                <a:noFill/>
              </a:ln>
              <a:solidFill>
                <a:srgbClr val="262626"/>
              </a:solidFill>
              <a:effectLst/>
              <a:uLnTx/>
              <a:uFillTx/>
              <a:latin typeface="Noto Sans TC"/>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srgbClr val="262626"/>
                </a:solidFill>
                <a:effectLst/>
                <a:uLnTx/>
                <a:uFillTx/>
                <a:latin typeface="Noto Sans TC"/>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smtClean="0">
                <a:ln>
                  <a:noFill/>
                </a:ln>
                <a:solidFill>
                  <a:srgbClr val="262626"/>
                </a:solidFill>
                <a:effectLst/>
                <a:uLnTx/>
                <a:uFillTx/>
                <a:latin typeface="Noto Sans TC"/>
                <a:ea typeface="+mn-ea"/>
                <a:cs typeface="+mn-cs"/>
              </a:rPr>
              <a:t>Eligibility:</a:t>
            </a:r>
            <a:endParaRPr kumimoji="0" lang="en-US" altLang="en-US" sz="1400" b="0" i="0" u="none" strike="noStrike" kern="1200" cap="none" spc="0" normalizeH="0" baseline="0" noProof="0" dirty="0" smtClean="0">
              <a:ln>
                <a:noFill/>
              </a:ln>
              <a:solidFill>
                <a:srgbClr val="262626"/>
              </a:solidFill>
              <a:effectLst/>
              <a:uLnTx/>
              <a:uFillTx/>
              <a:latin typeface="Noto Sans TC"/>
              <a:ea typeface="+mn-ea"/>
              <a:cs typeface="+mn-cs"/>
            </a:endParaRPr>
          </a:p>
          <a:p>
            <a:pPr marL="0" marR="0" lvl="0" indent="0" algn="l" defTabSz="914400" rtl="0" eaLnBrk="0" fontAlgn="base" latinLnBrk="0" hangingPunct="0">
              <a:lnSpc>
                <a:spcPct val="100000"/>
              </a:lnSpc>
              <a:spcBef>
                <a:spcPct val="0"/>
              </a:spcBef>
              <a:spcAft>
                <a:spcPct val="0"/>
              </a:spcAft>
              <a:buClrTx/>
              <a:buSzTx/>
              <a:buFontTx/>
              <a:buAutoNum type="arabicPeriod"/>
              <a:tabLst/>
              <a:defRPr/>
            </a:pPr>
            <a:r>
              <a:rPr kumimoji="0" lang="en-US" altLang="en-US" sz="1400" b="0" i="0" u="none" strike="noStrike" kern="1200" cap="none" spc="0" normalizeH="0" baseline="0" noProof="0" dirty="0" smtClean="0">
                <a:ln>
                  <a:noFill/>
                </a:ln>
                <a:solidFill>
                  <a:srgbClr val="262626"/>
                </a:solidFill>
                <a:effectLst/>
                <a:uLnTx/>
                <a:uFillTx/>
                <a:latin typeface="Verdana" panose="020B0604030504040204" pitchFamily="34" charset="0"/>
                <a:ea typeface="+mn-ea"/>
                <a:cs typeface="+mn-cs"/>
              </a:rPr>
              <a:t>Undergraduate students in their final year</a:t>
            </a:r>
            <a:endParaRPr kumimoji="0" lang="en-US" altLang="en-US" sz="1400" b="0" i="0" u="none" strike="noStrike" kern="1200" cap="none" spc="0" normalizeH="0" baseline="0" noProof="0" dirty="0" smtClean="0">
              <a:ln>
                <a:noFill/>
              </a:ln>
              <a:solidFill>
                <a:srgbClr val="262626"/>
              </a:solidFill>
              <a:effectLst/>
              <a:uLnTx/>
              <a:uFillTx/>
              <a:latin typeface="Noto Sans TC"/>
              <a:ea typeface="+mn-ea"/>
              <a:cs typeface="+mn-cs"/>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defRPr/>
            </a:pPr>
            <a:r>
              <a:rPr kumimoji="0" lang="en-US" altLang="en-US" sz="1400" b="0" i="0" u="none" strike="noStrike" kern="1200" cap="none" spc="0" normalizeH="0" baseline="0" noProof="0" dirty="0" smtClean="0">
                <a:ln>
                  <a:noFill/>
                </a:ln>
                <a:solidFill>
                  <a:srgbClr val="262626"/>
                </a:solidFill>
                <a:effectLst/>
                <a:uLnTx/>
                <a:uFillTx/>
                <a:latin typeface="Verdana" panose="020B0604030504040204" pitchFamily="34" charset="0"/>
                <a:ea typeface="+mn-ea"/>
                <a:cs typeface="+mn-cs"/>
              </a:rPr>
              <a:t>Master Students</a:t>
            </a:r>
            <a:endParaRPr kumimoji="0" lang="en-US" altLang="en-US" sz="1400" b="0" i="0" u="none" strike="noStrike" kern="1200" cap="none" spc="0" normalizeH="0" baseline="0" noProof="0" dirty="0" smtClean="0">
              <a:ln>
                <a:noFill/>
              </a:ln>
              <a:solidFill>
                <a:srgbClr val="262626"/>
              </a:solidFill>
              <a:effectLst/>
              <a:uLnTx/>
              <a:uFillTx/>
              <a:latin typeface="Noto Sans TC"/>
              <a:ea typeface="+mn-ea"/>
              <a:cs typeface="+mn-cs"/>
            </a:endParaRPr>
          </a:p>
          <a:p>
            <a:pPr marL="0" marR="0" lvl="0" indent="0" algn="l" defTabSz="914400" rtl="0" eaLnBrk="0" fontAlgn="base" latinLnBrk="0" hangingPunct="0">
              <a:lnSpc>
                <a:spcPct val="100000"/>
              </a:lnSpc>
              <a:spcBef>
                <a:spcPct val="0"/>
              </a:spcBef>
              <a:spcAft>
                <a:spcPct val="0"/>
              </a:spcAft>
              <a:buClrTx/>
              <a:buSzTx/>
              <a:buFontTx/>
              <a:buAutoNum type="arabicPeriod" startAt="3"/>
              <a:tabLst/>
              <a:defRPr/>
            </a:pPr>
            <a:r>
              <a:rPr kumimoji="0" lang="en-US" altLang="en-US" sz="1400" b="0" i="0" u="none" strike="noStrike" kern="1200" cap="none" spc="0" normalizeH="0" baseline="0" noProof="0" dirty="0" smtClean="0">
                <a:ln>
                  <a:noFill/>
                </a:ln>
                <a:solidFill>
                  <a:srgbClr val="262626"/>
                </a:solidFill>
                <a:effectLst/>
                <a:uLnTx/>
                <a:uFillTx/>
                <a:latin typeface="Verdana" panose="020B0604030504040204" pitchFamily="34" charset="0"/>
                <a:ea typeface="+mn-ea"/>
                <a:cs typeface="+mn-cs"/>
              </a:rPr>
              <a:t>Individuals holding a B.S. or Master's degree</a:t>
            </a:r>
            <a:endParaRPr kumimoji="0" lang="en-US" altLang="en-US" sz="1400" b="0" i="0" u="none" strike="noStrike" kern="1200" cap="none" spc="0" normalizeH="0" baseline="0" noProof="0" dirty="0" smtClean="0">
              <a:ln>
                <a:noFill/>
              </a:ln>
              <a:solidFill>
                <a:srgbClr val="262626"/>
              </a:solidFill>
              <a:effectLst/>
              <a:uLnTx/>
              <a:uFillTx/>
              <a:latin typeface="Noto Sans TC"/>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srgbClr val="262626"/>
                </a:solidFill>
                <a:effectLst/>
                <a:uLnTx/>
                <a:uFillTx/>
                <a:latin typeface="Verdana" panose="020B0604030504040204" pitchFamily="34" charset="0"/>
                <a:ea typeface="+mn-ea"/>
                <a:cs typeface="+mn-cs"/>
              </a:rPr>
              <a:t>Note: The followings are not eligible for the TIIP program:</a:t>
            </a:r>
            <a:endParaRPr kumimoji="0" lang="en-US" altLang="en-US" sz="1400" b="0" i="0" u="none" strike="noStrike" kern="1200" cap="none" spc="0" normalizeH="0" baseline="0" noProof="0" dirty="0" smtClean="0">
              <a:ln>
                <a:noFill/>
              </a:ln>
              <a:solidFill>
                <a:srgbClr val="262626"/>
              </a:solidFill>
              <a:effectLst/>
              <a:uLnTx/>
              <a:uFillTx/>
              <a:latin typeface="Noto Sans TC"/>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smtClean="0">
                <a:ln>
                  <a:noFill/>
                </a:ln>
                <a:solidFill>
                  <a:srgbClr val="262626"/>
                </a:solidFill>
                <a:effectLst/>
                <a:uLnTx/>
                <a:uFillTx/>
                <a:latin typeface="Verdana" panose="020B0604030504040204" pitchFamily="34" charset="0"/>
                <a:ea typeface="+mn-ea"/>
                <a:cs typeface="+mn-cs"/>
              </a:rPr>
              <a:t>Students pursuing a Ph.D. degree program.</a:t>
            </a:r>
            <a:endParaRPr kumimoji="0" lang="en-US" altLang="en-US" sz="1400" b="0" i="0" u="none" strike="noStrike" kern="1200" cap="none" spc="0" normalizeH="0" baseline="0" noProof="0" dirty="0" smtClean="0">
              <a:ln>
                <a:noFill/>
              </a:ln>
              <a:solidFill>
                <a:srgbClr val="262626"/>
              </a:solidFill>
              <a:effectLst/>
              <a:uLnTx/>
              <a:uFillTx/>
              <a:latin typeface="Noto Sans TC"/>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smtClean="0">
                <a:ln>
                  <a:noFill/>
                </a:ln>
                <a:solidFill>
                  <a:srgbClr val="262626"/>
                </a:solidFill>
                <a:effectLst/>
                <a:uLnTx/>
                <a:uFillTx/>
                <a:latin typeface="Verdana" panose="020B0604030504040204" pitchFamily="34" charset="0"/>
                <a:ea typeface="+mn-ea"/>
                <a:cs typeface="+mn-cs"/>
              </a:rPr>
              <a:t>Students/ Individuals who have attended the TIIP program before.</a:t>
            </a:r>
            <a:endParaRPr kumimoji="0" lang="en-US" altLang="en-US" sz="1400" b="0" i="0" u="none" strike="noStrike" kern="1200" cap="none" spc="0" normalizeH="0" baseline="0" noProof="0" dirty="0" smtClean="0">
              <a:ln>
                <a:noFill/>
              </a:ln>
              <a:solidFill>
                <a:srgbClr val="262626"/>
              </a:solidFill>
              <a:effectLst/>
              <a:uLnTx/>
              <a:uFillTx/>
              <a:latin typeface="Noto Sans TC"/>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smtClean="0">
                <a:ln>
                  <a:noFill/>
                </a:ln>
                <a:solidFill>
                  <a:srgbClr val="262626"/>
                </a:solidFill>
                <a:effectLst/>
                <a:uLnTx/>
                <a:uFillTx/>
                <a:latin typeface="Verdana" panose="020B0604030504040204" pitchFamily="34" charset="0"/>
                <a:ea typeface="+mn-ea"/>
                <a:cs typeface="+mn-cs"/>
              </a:rPr>
              <a:t>The current employees or research assistants at Academia </a:t>
            </a:r>
            <a:r>
              <a:rPr kumimoji="0" lang="en-US" altLang="en-US" sz="1400" b="0" i="0" u="none" strike="noStrike" kern="1200" cap="none" spc="0" normalizeH="0" baseline="0" noProof="0" dirty="0" err="1" smtClean="0">
                <a:ln>
                  <a:noFill/>
                </a:ln>
                <a:solidFill>
                  <a:srgbClr val="262626"/>
                </a:solidFill>
                <a:effectLst/>
                <a:uLnTx/>
                <a:uFillTx/>
                <a:latin typeface="Verdana" panose="020B0604030504040204" pitchFamily="34" charset="0"/>
                <a:ea typeface="+mn-ea"/>
                <a:cs typeface="+mn-cs"/>
              </a:rPr>
              <a:t>Sinica</a:t>
            </a:r>
            <a:r>
              <a:rPr kumimoji="0" lang="en-US" altLang="en-US" sz="1400" b="0" i="0" u="none" strike="noStrike" kern="1200" cap="none" spc="0" normalizeH="0" baseline="0" noProof="0" dirty="0" smtClean="0">
                <a:ln>
                  <a:noFill/>
                </a:ln>
                <a:solidFill>
                  <a:srgbClr val="262626"/>
                </a:solidFill>
                <a:effectLst/>
                <a:uLnTx/>
                <a:uFillTx/>
                <a:latin typeface="Verdana" panose="020B0604030504040204" pitchFamily="34" charset="0"/>
                <a:ea typeface="+mn-ea"/>
                <a:cs typeface="+mn-cs"/>
              </a:rPr>
              <a:t>.</a:t>
            </a:r>
            <a:endParaRPr kumimoji="0" lang="en-US" altLang="en-US" sz="1400" b="0" i="0" u="none" strike="noStrike" kern="1200" cap="none" spc="0" normalizeH="0" baseline="0" noProof="0" dirty="0" smtClean="0">
              <a:ln>
                <a:noFill/>
              </a:ln>
              <a:solidFill>
                <a:srgbClr val="262626"/>
              </a:solidFill>
              <a:effectLst/>
              <a:uLnTx/>
              <a:uFillTx/>
              <a:latin typeface="Noto Sans TC"/>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srgbClr val="262626"/>
                </a:solidFill>
                <a:effectLst/>
                <a:uLnTx/>
                <a:uFillTx/>
                <a:latin typeface="Noto Sans TC"/>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smtClean="0">
                <a:ln>
                  <a:noFill/>
                </a:ln>
                <a:solidFill>
                  <a:srgbClr val="D35400"/>
                </a:solidFill>
                <a:effectLst/>
                <a:uLnTx/>
                <a:uFillTx/>
                <a:latin typeface="Verdana" panose="020B0604030504040204" pitchFamily="34" charset="0"/>
                <a:ea typeface="+mn-ea"/>
                <a:cs typeface="+mn-cs"/>
              </a:rPr>
              <a:t>Application opens from 15th Dec. – 15th Jan.</a:t>
            </a:r>
            <a:endParaRPr kumimoji="0" lang="en-US" altLang="en-US" sz="1400" b="0" i="0" u="none" strike="noStrike" kern="1200" cap="none" spc="0" normalizeH="0" baseline="0" noProof="0" dirty="0" smtClean="0">
              <a:ln>
                <a:noFill/>
              </a:ln>
              <a:solidFill>
                <a:srgbClr val="262626"/>
              </a:solidFill>
              <a:effectLst/>
              <a:uLnTx/>
              <a:uFillTx/>
              <a:latin typeface="Noto Sans TC"/>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srgbClr val="262626"/>
                </a:solidFill>
                <a:effectLst/>
                <a:uLnTx/>
                <a:uFillTx/>
                <a:latin typeface="Noto Sans TC"/>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smtClean="0">
                <a:ln>
                  <a:noFill/>
                </a:ln>
                <a:solidFill>
                  <a:srgbClr val="262626"/>
                </a:solidFill>
                <a:effectLst/>
                <a:uLnTx/>
                <a:uFillTx/>
                <a:latin typeface="Verdana" panose="020B0604030504040204" pitchFamily="34" charset="0"/>
                <a:ea typeface="+mn-ea"/>
                <a:cs typeface="+mn-cs"/>
              </a:rPr>
              <a:t>Internship Duration: 2 months</a:t>
            </a:r>
            <a:endParaRPr kumimoji="0" lang="en-US" altLang="en-US" sz="1400" b="0" i="0" u="none" strike="noStrike" kern="1200" cap="none" spc="0" normalizeH="0" baseline="0" noProof="0" dirty="0" smtClean="0">
              <a:ln>
                <a:noFill/>
              </a:ln>
              <a:solidFill>
                <a:srgbClr val="262626"/>
              </a:solidFill>
              <a:effectLst/>
              <a:uLnTx/>
              <a:uFillTx/>
              <a:latin typeface="Noto Sans TC"/>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smtClean="0">
                <a:ln>
                  <a:noFill/>
                </a:ln>
                <a:solidFill>
                  <a:srgbClr val="262626"/>
                </a:solidFill>
                <a:effectLst/>
                <a:uLnTx/>
                <a:uFillTx/>
                <a:latin typeface="Verdana" panose="020B0604030504040204" pitchFamily="34" charset="0"/>
                <a:ea typeface="+mn-ea"/>
                <a:cs typeface="+mn-cs"/>
              </a:rPr>
              <a:t>1</a:t>
            </a:r>
            <a:r>
              <a:rPr kumimoji="0" lang="en-US" altLang="en-US" sz="200" b="0" i="0" u="none" strike="noStrike" kern="1200" cap="none" spc="0" normalizeH="0" baseline="30000" noProof="0" dirty="0" smtClean="0">
                <a:ln>
                  <a:noFill/>
                </a:ln>
                <a:solidFill>
                  <a:srgbClr val="262626"/>
                </a:solidFill>
                <a:effectLst/>
                <a:uLnTx/>
                <a:uFillTx/>
                <a:latin typeface="Noto Sans TC"/>
                <a:ea typeface="+mn-ea"/>
                <a:cs typeface="+mn-cs"/>
              </a:rPr>
              <a:t>st</a:t>
            </a:r>
            <a:r>
              <a:rPr kumimoji="0" lang="en-US" altLang="en-US" sz="1400" b="0" i="0" u="none" strike="noStrike" kern="1200" cap="none" spc="0" normalizeH="0" baseline="0" noProof="0" dirty="0" smtClean="0">
                <a:ln>
                  <a:noFill/>
                </a:ln>
                <a:solidFill>
                  <a:srgbClr val="262626"/>
                </a:solidFill>
                <a:effectLst/>
                <a:uLnTx/>
                <a:uFillTx/>
                <a:latin typeface="Verdana" panose="020B0604030504040204" pitchFamily="34" charset="0"/>
                <a:ea typeface="+mn-ea"/>
                <a:cs typeface="+mn-cs"/>
              </a:rPr>
              <a:t> cohort: 1</a:t>
            </a:r>
            <a:r>
              <a:rPr kumimoji="0" lang="en-US" altLang="en-US" sz="200" b="0" i="0" u="none" strike="noStrike" kern="1200" cap="none" spc="0" normalizeH="0" baseline="30000" noProof="0" dirty="0" smtClean="0">
                <a:ln>
                  <a:noFill/>
                </a:ln>
                <a:solidFill>
                  <a:srgbClr val="262626"/>
                </a:solidFill>
                <a:effectLst/>
                <a:uLnTx/>
                <a:uFillTx/>
                <a:latin typeface="Noto Sans TC"/>
                <a:ea typeface="+mn-ea"/>
                <a:cs typeface="+mn-cs"/>
              </a:rPr>
              <a:t>st</a:t>
            </a:r>
            <a:r>
              <a:rPr kumimoji="0" lang="en-US" altLang="en-US" sz="1400" b="0" i="0" u="none" strike="noStrike" kern="1200" cap="none" spc="0" normalizeH="0" baseline="0" noProof="0" dirty="0" smtClean="0">
                <a:ln>
                  <a:noFill/>
                </a:ln>
                <a:solidFill>
                  <a:srgbClr val="262626"/>
                </a:solidFill>
                <a:effectLst/>
                <a:uLnTx/>
                <a:uFillTx/>
                <a:latin typeface="Verdana" panose="020B0604030504040204" pitchFamily="34" charset="0"/>
                <a:ea typeface="+mn-ea"/>
                <a:cs typeface="+mn-cs"/>
              </a:rPr>
              <a:t> May - 30</a:t>
            </a:r>
            <a:r>
              <a:rPr kumimoji="0" lang="en-US" altLang="en-US" sz="200" b="0" i="0" u="none" strike="noStrike" kern="1200" cap="none" spc="0" normalizeH="0" baseline="30000" noProof="0" dirty="0" smtClean="0">
                <a:ln>
                  <a:noFill/>
                </a:ln>
                <a:solidFill>
                  <a:srgbClr val="262626"/>
                </a:solidFill>
                <a:effectLst/>
                <a:uLnTx/>
                <a:uFillTx/>
                <a:latin typeface="Noto Sans TC"/>
                <a:ea typeface="+mn-ea"/>
                <a:cs typeface="+mn-cs"/>
              </a:rPr>
              <a:t>th</a:t>
            </a:r>
            <a:r>
              <a:rPr kumimoji="0" lang="en-US" altLang="en-US" sz="1400" b="0" i="0" u="none" strike="noStrike" kern="1200" cap="none" spc="0" normalizeH="0" baseline="0" noProof="0" dirty="0" smtClean="0">
                <a:ln>
                  <a:noFill/>
                </a:ln>
                <a:solidFill>
                  <a:srgbClr val="262626"/>
                </a:solidFill>
                <a:effectLst/>
                <a:uLnTx/>
                <a:uFillTx/>
                <a:latin typeface="Verdana" panose="020B0604030504040204" pitchFamily="34" charset="0"/>
                <a:ea typeface="+mn-ea"/>
                <a:cs typeface="+mn-cs"/>
              </a:rPr>
              <a:t> Jun.</a:t>
            </a:r>
            <a:endParaRPr kumimoji="0" lang="en-US" altLang="en-US" sz="1400" b="0" i="0" u="none" strike="noStrike" kern="1200" cap="none" spc="0" normalizeH="0" baseline="0" noProof="0" dirty="0" smtClean="0">
              <a:ln>
                <a:noFill/>
              </a:ln>
              <a:solidFill>
                <a:srgbClr val="262626"/>
              </a:solidFill>
              <a:effectLst/>
              <a:uLnTx/>
              <a:uFillTx/>
              <a:latin typeface="Noto Sans TC"/>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smtClean="0">
                <a:ln>
                  <a:noFill/>
                </a:ln>
                <a:solidFill>
                  <a:srgbClr val="262626"/>
                </a:solidFill>
                <a:effectLst/>
                <a:uLnTx/>
                <a:uFillTx/>
                <a:latin typeface="Verdana" panose="020B0604030504040204" pitchFamily="34" charset="0"/>
                <a:ea typeface="+mn-ea"/>
                <a:cs typeface="+mn-cs"/>
              </a:rPr>
              <a:t>2</a:t>
            </a:r>
            <a:r>
              <a:rPr kumimoji="0" lang="en-US" altLang="en-US" sz="200" b="0" i="0" u="none" strike="noStrike" kern="1200" cap="none" spc="0" normalizeH="0" baseline="30000" noProof="0" dirty="0" smtClean="0">
                <a:ln>
                  <a:noFill/>
                </a:ln>
                <a:solidFill>
                  <a:srgbClr val="262626"/>
                </a:solidFill>
                <a:effectLst/>
                <a:uLnTx/>
                <a:uFillTx/>
                <a:latin typeface="Noto Sans TC"/>
                <a:ea typeface="+mn-ea"/>
                <a:cs typeface="+mn-cs"/>
              </a:rPr>
              <a:t>nd</a:t>
            </a:r>
            <a:r>
              <a:rPr kumimoji="0" lang="en-US" altLang="en-US" sz="1400" b="0" i="0" u="none" strike="noStrike" kern="1200" cap="none" spc="0" normalizeH="0" baseline="0" noProof="0" dirty="0" smtClean="0">
                <a:ln>
                  <a:noFill/>
                </a:ln>
                <a:solidFill>
                  <a:srgbClr val="262626"/>
                </a:solidFill>
                <a:effectLst/>
                <a:uLnTx/>
                <a:uFillTx/>
                <a:latin typeface="Verdana" panose="020B0604030504040204" pitchFamily="34" charset="0"/>
                <a:ea typeface="+mn-ea"/>
                <a:cs typeface="+mn-cs"/>
              </a:rPr>
              <a:t> cohort: 1</a:t>
            </a:r>
            <a:r>
              <a:rPr kumimoji="0" lang="en-US" altLang="en-US" sz="200" b="0" i="0" u="none" strike="noStrike" kern="1200" cap="none" spc="0" normalizeH="0" baseline="30000" noProof="0" dirty="0" smtClean="0">
                <a:ln>
                  <a:noFill/>
                </a:ln>
                <a:solidFill>
                  <a:srgbClr val="262626"/>
                </a:solidFill>
                <a:effectLst/>
                <a:uLnTx/>
                <a:uFillTx/>
                <a:latin typeface="Noto Sans TC"/>
                <a:ea typeface="+mn-ea"/>
                <a:cs typeface="+mn-cs"/>
              </a:rPr>
              <a:t>st</a:t>
            </a:r>
            <a:r>
              <a:rPr kumimoji="0" lang="en-US" altLang="en-US" sz="1400" b="0" i="0" u="none" strike="noStrike" kern="1200" cap="none" spc="0" normalizeH="0" baseline="0" noProof="0" dirty="0" smtClean="0">
                <a:ln>
                  <a:noFill/>
                </a:ln>
                <a:solidFill>
                  <a:srgbClr val="262626"/>
                </a:solidFill>
                <a:effectLst/>
                <a:uLnTx/>
                <a:uFillTx/>
                <a:latin typeface="Verdana" panose="020B0604030504040204" pitchFamily="34" charset="0"/>
                <a:ea typeface="+mn-ea"/>
                <a:cs typeface="+mn-cs"/>
              </a:rPr>
              <a:t> Jun. - 31</a:t>
            </a:r>
            <a:r>
              <a:rPr kumimoji="0" lang="en-US" altLang="en-US" sz="200" b="0" i="0" u="none" strike="noStrike" kern="1200" cap="none" spc="0" normalizeH="0" baseline="30000" noProof="0" dirty="0" smtClean="0">
                <a:ln>
                  <a:noFill/>
                </a:ln>
                <a:solidFill>
                  <a:srgbClr val="262626"/>
                </a:solidFill>
                <a:effectLst/>
                <a:uLnTx/>
                <a:uFillTx/>
                <a:latin typeface="Noto Sans TC"/>
                <a:ea typeface="+mn-ea"/>
                <a:cs typeface="+mn-cs"/>
              </a:rPr>
              <a:t>st</a:t>
            </a:r>
            <a:r>
              <a:rPr kumimoji="0" lang="en-US" altLang="en-US" sz="1400" b="0" i="0" u="none" strike="noStrike" kern="1200" cap="none" spc="0" normalizeH="0" baseline="0" noProof="0" dirty="0" smtClean="0">
                <a:ln>
                  <a:noFill/>
                </a:ln>
                <a:solidFill>
                  <a:srgbClr val="262626"/>
                </a:solidFill>
                <a:effectLst/>
                <a:uLnTx/>
                <a:uFillTx/>
                <a:latin typeface="Verdana" panose="020B0604030504040204" pitchFamily="34" charset="0"/>
                <a:ea typeface="+mn-ea"/>
                <a:cs typeface="+mn-cs"/>
              </a:rPr>
              <a:t> Jul. </a:t>
            </a:r>
            <a:endParaRPr kumimoji="0" lang="en-US" altLang="en-US" sz="1400" b="0" i="0" u="none" strike="noStrike" kern="1200" cap="none" spc="0" normalizeH="0" baseline="0" noProof="0" dirty="0" smtClean="0">
              <a:ln>
                <a:noFill/>
              </a:ln>
              <a:solidFill>
                <a:srgbClr val="262626"/>
              </a:solidFill>
              <a:effectLst/>
              <a:uLnTx/>
              <a:uFillTx/>
              <a:latin typeface="Noto Sans TC"/>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smtClean="0">
                <a:ln>
                  <a:noFill/>
                </a:ln>
                <a:solidFill>
                  <a:srgbClr val="262626"/>
                </a:solidFill>
                <a:effectLst/>
                <a:uLnTx/>
                <a:uFillTx/>
                <a:latin typeface="Verdana" panose="020B0604030504040204" pitchFamily="34" charset="0"/>
                <a:ea typeface="+mn-ea"/>
                <a:cs typeface="+mn-cs"/>
              </a:rPr>
              <a:t>3</a:t>
            </a:r>
            <a:r>
              <a:rPr kumimoji="0" lang="en-US" altLang="en-US" sz="200" b="0" i="0" u="none" strike="noStrike" kern="1200" cap="none" spc="0" normalizeH="0" baseline="30000" noProof="0" dirty="0" smtClean="0">
                <a:ln>
                  <a:noFill/>
                </a:ln>
                <a:solidFill>
                  <a:srgbClr val="262626"/>
                </a:solidFill>
                <a:effectLst/>
                <a:uLnTx/>
                <a:uFillTx/>
                <a:latin typeface="Noto Sans TC"/>
                <a:ea typeface="+mn-ea"/>
                <a:cs typeface="+mn-cs"/>
              </a:rPr>
              <a:t>rd</a:t>
            </a:r>
            <a:r>
              <a:rPr kumimoji="0" lang="en-US" altLang="en-US" sz="1400" b="0" i="0" u="none" strike="noStrike" kern="1200" cap="none" spc="0" normalizeH="0" baseline="0" noProof="0" dirty="0" smtClean="0">
                <a:ln>
                  <a:noFill/>
                </a:ln>
                <a:solidFill>
                  <a:srgbClr val="262626"/>
                </a:solidFill>
                <a:effectLst/>
                <a:uLnTx/>
                <a:uFillTx/>
                <a:latin typeface="Verdana" panose="020B0604030504040204" pitchFamily="34" charset="0"/>
                <a:ea typeface="+mn-ea"/>
                <a:cs typeface="+mn-cs"/>
              </a:rPr>
              <a:t> cohort: 1</a:t>
            </a:r>
            <a:r>
              <a:rPr kumimoji="0" lang="en-US" altLang="en-US" sz="200" b="0" i="0" u="none" strike="noStrike" kern="1200" cap="none" spc="0" normalizeH="0" baseline="30000" noProof="0" dirty="0" smtClean="0">
                <a:ln>
                  <a:noFill/>
                </a:ln>
                <a:solidFill>
                  <a:srgbClr val="262626"/>
                </a:solidFill>
                <a:effectLst/>
                <a:uLnTx/>
                <a:uFillTx/>
                <a:latin typeface="Noto Sans TC"/>
                <a:ea typeface="+mn-ea"/>
                <a:cs typeface="+mn-cs"/>
              </a:rPr>
              <a:t>st</a:t>
            </a:r>
            <a:r>
              <a:rPr kumimoji="0" lang="en-US" altLang="en-US" sz="1400" b="0" i="0" u="none" strike="noStrike" kern="1200" cap="none" spc="0" normalizeH="0" baseline="0" noProof="0" dirty="0" smtClean="0">
                <a:ln>
                  <a:noFill/>
                </a:ln>
                <a:solidFill>
                  <a:srgbClr val="262626"/>
                </a:solidFill>
                <a:effectLst/>
                <a:uLnTx/>
                <a:uFillTx/>
                <a:latin typeface="Verdana" panose="020B0604030504040204" pitchFamily="34" charset="0"/>
                <a:ea typeface="+mn-ea"/>
                <a:cs typeface="+mn-cs"/>
              </a:rPr>
              <a:t> Jul. - 31</a:t>
            </a:r>
            <a:r>
              <a:rPr kumimoji="0" lang="en-US" altLang="en-US" sz="200" b="0" i="0" u="none" strike="noStrike" kern="1200" cap="none" spc="0" normalizeH="0" baseline="30000" noProof="0" dirty="0" smtClean="0">
                <a:ln>
                  <a:noFill/>
                </a:ln>
                <a:solidFill>
                  <a:srgbClr val="262626"/>
                </a:solidFill>
                <a:effectLst/>
                <a:uLnTx/>
                <a:uFillTx/>
                <a:latin typeface="Noto Sans TC"/>
                <a:ea typeface="+mn-ea"/>
                <a:cs typeface="+mn-cs"/>
              </a:rPr>
              <a:t>st</a:t>
            </a:r>
            <a:r>
              <a:rPr kumimoji="0" lang="en-US" altLang="en-US" sz="1400" b="0" i="0" u="none" strike="noStrike" kern="1200" cap="none" spc="0" normalizeH="0" baseline="0" noProof="0" dirty="0" smtClean="0">
                <a:ln>
                  <a:noFill/>
                </a:ln>
                <a:solidFill>
                  <a:srgbClr val="262626"/>
                </a:solidFill>
                <a:effectLst/>
                <a:uLnTx/>
                <a:uFillTx/>
                <a:latin typeface="Verdana" panose="020B0604030504040204" pitchFamily="34" charset="0"/>
                <a:ea typeface="+mn-ea"/>
                <a:cs typeface="+mn-cs"/>
              </a:rPr>
              <a:t> Aug.</a:t>
            </a:r>
            <a:endParaRPr kumimoji="0" lang="en-US" altLang="en-US" sz="1400" b="0" i="0" u="none" strike="noStrike" kern="1200" cap="none" spc="0" normalizeH="0" baseline="0" noProof="0" dirty="0" smtClean="0">
              <a:ln>
                <a:noFill/>
              </a:ln>
              <a:solidFill>
                <a:srgbClr val="262626"/>
              </a:solidFill>
              <a:effectLst/>
              <a:uLnTx/>
              <a:uFillTx/>
              <a:latin typeface="Noto Sans TC"/>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srgbClr val="262626"/>
                </a:solidFill>
                <a:effectLst/>
                <a:uLnTx/>
                <a:uFillTx/>
                <a:latin typeface="Noto Sans TC"/>
                <a:ea typeface="+mn-ea"/>
                <a:cs typeface="+mn-cs"/>
              </a:rPr>
              <a:t> </a:t>
            </a:r>
            <a:r>
              <a:rPr kumimoji="0" lang="en-US" altLang="en-US" sz="1400" b="0" i="0" u="none" strike="noStrike" kern="1200" cap="none" spc="0" normalizeH="0" baseline="0" noProof="0" dirty="0" smtClean="0">
                <a:ln>
                  <a:noFill/>
                </a:ln>
                <a:solidFill>
                  <a:srgbClr val="262626"/>
                </a:solidFill>
                <a:effectLst/>
                <a:uLnTx/>
                <a:uFillTx/>
                <a:latin typeface="inherit"/>
                <a:ea typeface="+mn-ea"/>
                <a:cs typeface="+mn-cs"/>
              </a:rPr>
              <a:t>For more information, please refer to TIIP Website: </a:t>
            </a:r>
            <a:r>
              <a:rPr kumimoji="0" lang="en-US" altLang="en-US" sz="1400" b="0" i="0" u="none" strike="noStrike" kern="1200" cap="none" spc="0" normalizeH="0" baseline="0" noProof="0" dirty="0" smtClean="0">
                <a:ln>
                  <a:noFill/>
                </a:ln>
                <a:solidFill>
                  <a:srgbClr val="BFA200"/>
                </a:solidFill>
                <a:effectLst/>
                <a:uLnTx/>
                <a:uFillTx/>
                <a:latin typeface="Noto Sans TC"/>
                <a:ea typeface="+mn-ea"/>
                <a:cs typeface="+mn-cs"/>
                <a:hlinkClick r:id="rId5"/>
              </a:rPr>
              <a:t>https://tiip.dia.sinica.edu.tw/</a:t>
            </a:r>
            <a:r>
              <a:rPr kumimoji="0" lang="en-US" altLang="en-US" sz="1400" b="0" i="0" u="none" strike="noStrike" kern="1200" cap="none" spc="0" normalizeH="0" baseline="0" noProof="0" dirty="0" smtClean="0">
                <a:ln>
                  <a:noFill/>
                </a:ln>
                <a:solidFill>
                  <a:srgbClr val="262626"/>
                </a:solidFill>
                <a:effectLst/>
                <a:uLnTx/>
                <a:uFillTx/>
                <a:latin typeface="inherit"/>
                <a:ea typeface="+mn-ea"/>
                <a:cs typeface="+mn-cs"/>
              </a:rPr>
              <a:t> </a:t>
            </a:r>
            <a:endParaRPr kumimoji="0" lang="en-US" altLang="en-US" sz="1400" b="0" i="0" u="none" strike="noStrike" kern="1200" cap="none" spc="0" normalizeH="0" baseline="0" noProof="0" dirty="0" smtClean="0">
              <a:ln>
                <a:noFill/>
              </a:ln>
              <a:solidFill>
                <a:srgbClr val="262626"/>
              </a:solidFill>
              <a:effectLst/>
              <a:uLnTx/>
              <a:uFillTx/>
              <a:latin typeface="Noto Sans TC"/>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srgbClr val="262626"/>
                </a:solidFill>
                <a:effectLst/>
                <a:uLnTx/>
                <a:uFillTx/>
                <a:latin typeface="Noto Sans TC"/>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srgbClr val="262626"/>
                </a:solidFill>
                <a:effectLst/>
                <a:uLnTx/>
                <a:uFillTx/>
                <a:latin typeface="Verdana" panose="020B0604030504040204" pitchFamily="34" charset="0"/>
                <a:ea typeface="+mn-ea"/>
                <a:cs typeface="+mn-cs"/>
              </a:rPr>
              <a:t>Contact email: </a:t>
            </a:r>
            <a:r>
              <a:rPr kumimoji="0" lang="en-US" altLang="en-US" sz="1400" b="0" i="0" u="none" strike="noStrike" kern="1200" cap="none" spc="0" normalizeH="0" baseline="0" noProof="0" dirty="0" smtClean="0">
                <a:ln>
                  <a:noFill/>
                </a:ln>
                <a:solidFill>
                  <a:srgbClr val="BFA200"/>
                </a:solidFill>
                <a:effectLst/>
                <a:uLnTx/>
                <a:uFillTx/>
                <a:latin typeface="Noto Sans TC"/>
                <a:ea typeface="+mn-ea"/>
                <a:cs typeface="+mn-cs"/>
                <a:hlinkClick r:id="rId6"/>
              </a:rPr>
              <a:t>tiip@gate.sinica.edu.tw</a:t>
            </a:r>
            <a:endParaRPr kumimoji="0" lang="en-US" altLang="en-US" sz="200" b="0" i="0" u="none" strike="noStrike" kern="1200" cap="none" spc="0" normalizeH="0" baseline="0" noProof="0" dirty="0" smtClean="0">
              <a:ln>
                <a:noFill/>
              </a:ln>
              <a:solidFill>
                <a:srgbClr val="555555"/>
              </a:solidFill>
              <a:effectLst/>
              <a:uLnTx/>
              <a:uFillTx/>
              <a:latin typeface="Noto Sans TC"/>
              <a:ea typeface="+mn-ea"/>
              <a:cs typeface="+mn-cs"/>
            </a:endParaRPr>
          </a:p>
        </p:txBody>
      </p:sp>
      <p:sp>
        <p:nvSpPr>
          <p:cNvPr id="21" name="AutoShape 19" descr="Facebook">
            <a:hlinkClick r:id="rId2" tooltip="Facebook share Open new window"/>
          </p:cNvPr>
          <p:cNvSpPr>
            <a:spLocks noChangeAspect="1" noChangeArrowheads="1"/>
          </p:cNvSpPr>
          <p:nvPr/>
        </p:nvSpPr>
        <p:spPr bwMode="auto">
          <a:xfrm>
            <a:off x="10760075" y="-83245325"/>
            <a:ext cx="285750" cy="28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AutoShape 20" descr="Line">
            <a:hlinkClick r:id="rId3" tooltip="Line share Open new window"/>
          </p:cNvPr>
          <p:cNvSpPr>
            <a:spLocks noChangeAspect="1" noChangeArrowheads="1"/>
          </p:cNvSpPr>
          <p:nvPr/>
        </p:nvSpPr>
        <p:spPr bwMode="auto">
          <a:xfrm>
            <a:off x="12080875" y="-83245325"/>
            <a:ext cx="285750" cy="28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AutoShape 21" descr="Email">
            <a:hlinkClick r:id="rId4" tooltip="Mail to (Open new window)"/>
          </p:cNvPr>
          <p:cNvSpPr>
            <a:spLocks noChangeAspect="1" noChangeArrowheads="1"/>
          </p:cNvSpPr>
          <p:nvPr/>
        </p:nvSpPr>
        <p:spPr bwMode="auto">
          <a:xfrm>
            <a:off x="13401675" y="-83245325"/>
            <a:ext cx="285750" cy="28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AutoShape 22" descr="Print"/>
          <p:cNvSpPr>
            <a:spLocks noChangeAspect="1" noChangeArrowheads="1"/>
          </p:cNvSpPr>
          <p:nvPr/>
        </p:nvSpPr>
        <p:spPr bwMode="auto">
          <a:xfrm>
            <a:off x="14722475" y="-83245325"/>
            <a:ext cx="285750" cy="28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2889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332F2A-7BBD-2C75-F512-47DF97D02B55}"/>
              </a:ext>
            </a:extLst>
          </p:cNvPr>
          <p:cNvPicPr>
            <a:picLocks noChangeAspect="1"/>
          </p:cNvPicPr>
          <p:nvPr/>
        </p:nvPicPr>
        <p:blipFill>
          <a:blip r:embed="rId2"/>
          <a:srcRect l="24677" t="13907" r="26048" b="6666"/>
          <a:stretch>
            <a:fillRect/>
          </a:stretch>
        </p:blipFill>
        <p:spPr>
          <a:xfrm>
            <a:off x="4742694" y="218358"/>
            <a:ext cx="7563606" cy="7388942"/>
          </a:xfrm>
          <a:prstGeom prst="rect">
            <a:avLst/>
          </a:prstGeom>
        </p:spPr>
      </p:pic>
      <p:sp>
        <p:nvSpPr>
          <p:cNvPr id="4" name="Rectangle 3">
            <a:extLst>
              <a:ext uri="{FF2B5EF4-FFF2-40B4-BE49-F238E27FC236}">
                <a16:creationId xmlns:a16="http://schemas.microsoft.com/office/drawing/2014/main" id="{3B8966C5-4D0E-9FC0-D59E-92CB661521D6}"/>
              </a:ext>
            </a:extLst>
          </p:cNvPr>
          <p:cNvSpPr/>
          <p:nvPr/>
        </p:nvSpPr>
        <p:spPr>
          <a:xfrm>
            <a:off x="0" y="0"/>
            <a:ext cx="4628394"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FF0066"/>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DAAD Scholarship </a:t>
            </a:r>
            <a:r>
              <a:rPr kumimoji="0" lang="en-US" sz="5400" b="1" i="0" u="none" strike="noStrike" kern="1200" cap="none" spc="0" normalizeH="0" baseline="0" noProof="0" dirty="0" err="1">
                <a:ln w="0"/>
                <a:solidFill>
                  <a:srgbClr val="FF0066"/>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Programmes</a:t>
            </a:r>
            <a:endParaRPr kumimoji="0" lang="en-US" sz="5400" b="1" i="0" u="none" strike="noStrike" kern="1200" cap="none" spc="0" normalizeH="0" baseline="0" noProof="0" dirty="0">
              <a:ln w="0"/>
              <a:solidFill>
                <a:srgbClr val="FF0066"/>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F00684ED-2D68-E494-E012-A8BF875060E1}"/>
              </a:ext>
            </a:extLst>
          </p:cNvPr>
          <p:cNvPicPr>
            <a:picLocks noChangeAspect="1"/>
          </p:cNvPicPr>
          <p:nvPr/>
        </p:nvPicPr>
        <p:blipFill>
          <a:blip r:embed="rId3"/>
          <a:stretch>
            <a:fillRect/>
          </a:stretch>
        </p:blipFill>
        <p:spPr>
          <a:xfrm>
            <a:off x="95840" y="2585323"/>
            <a:ext cx="4646854" cy="4154128"/>
          </a:xfrm>
          <a:prstGeom prst="rect">
            <a:avLst/>
          </a:prstGeom>
        </p:spPr>
      </p:pic>
    </p:spTree>
    <p:extLst>
      <p:ext uri="{BB962C8B-B14F-4D97-AF65-F5344CB8AC3E}">
        <p14:creationId xmlns:p14="http://schemas.microsoft.com/office/powerpoint/2010/main" val="28351461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0998A6E-7A4C-ECBD-5ED0-C50B29BB99A2}"/>
              </a:ext>
            </a:extLst>
          </p:cNvPr>
          <p:cNvPicPr>
            <a:picLocks noChangeAspect="1" noChangeArrowheads="1"/>
          </p:cNvPicPr>
          <p:nvPr/>
        </p:nvPicPr>
        <p:blipFill rotWithShape="1">
          <a:blip r:embed="rId2">
            <a:alphaModFix amt="29000"/>
            <a:extLst>
              <a:ext uri="{28A0092B-C50C-407E-A947-70E740481C1C}">
                <a14:useLocalDpi xmlns:a14="http://schemas.microsoft.com/office/drawing/2010/main" val="0"/>
              </a:ext>
            </a:extLst>
          </a:blip>
          <a:srcRect t="16444" b="14065"/>
          <a:stretch>
            <a:fillRect/>
          </a:stretch>
        </p:blipFill>
        <p:spPr bwMode="auto">
          <a:xfrm>
            <a:off x="28072" y="1188243"/>
            <a:ext cx="6858000" cy="47656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2F42CE8-51F7-8DCD-2909-ED285D067148}"/>
              </a:ext>
            </a:extLst>
          </p:cNvPr>
          <p:cNvPicPr>
            <a:picLocks noChangeAspect="1"/>
          </p:cNvPicPr>
          <p:nvPr/>
        </p:nvPicPr>
        <p:blipFill rotWithShape="1">
          <a:blip r:embed="rId3"/>
          <a:srcRect l="4711" t="14856" r="5399" b="5489"/>
          <a:stretch/>
        </p:blipFill>
        <p:spPr>
          <a:xfrm>
            <a:off x="7451678" y="1085776"/>
            <a:ext cx="4008801" cy="3368197"/>
          </a:xfrm>
          <a:prstGeom prst="rect">
            <a:avLst/>
          </a:prstGeom>
        </p:spPr>
      </p:pic>
      <p:sp>
        <p:nvSpPr>
          <p:cNvPr id="2" name="Title 1"/>
          <p:cNvSpPr>
            <a:spLocks noGrp="1"/>
          </p:cNvSpPr>
          <p:nvPr>
            <p:ph type="title"/>
          </p:nvPr>
        </p:nvSpPr>
        <p:spPr>
          <a:xfrm>
            <a:off x="818011" y="205071"/>
            <a:ext cx="5278121" cy="559435"/>
          </a:xfrm>
        </p:spPr>
        <p:txBody>
          <a:bodyPr>
            <a:normAutofit fontScale="90000"/>
          </a:bodyPr>
          <a:lstStyle/>
          <a:p>
            <a:pPr algn="ctr"/>
            <a:r>
              <a:rPr lang="en-US" sz="4000" b="1" dirty="0">
                <a:solidFill>
                  <a:srgbClr val="0000FF"/>
                </a:solidFill>
                <a:latin typeface="Times New Roman" panose="02020603050405020304" pitchFamily="18" charset="0"/>
                <a:cs typeface="Times New Roman" panose="02020603050405020304" pitchFamily="18" charset="0"/>
              </a:rPr>
              <a:t>Outline of the session</a:t>
            </a:r>
          </a:p>
        </p:txBody>
      </p:sp>
      <p:sp>
        <p:nvSpPr>
          <p:cNvPr id="3" name="Content Placeholder 2"/>
          <p:cNvSpPr>
            <a:spLocks noGrp="1"/>
          </p:cNvSpPr>
          <p:nvPr>
            <p:ph idx="1"/>
          </p:nvPr>
        </p:nvSpPr>
        <p:spPr>
          <a:xfrm>
            <a:off x="334278" y="1311229"/>
            <a:ext cx="6551794" cy="3511232"/>
          </a:xfrm>
        </p:spPr>
        <p:txBody>
          <a:bodyPr>
            <a:noAutofit/>
          </a:bodyPr>
          <a:lstStyle/>
          <a:p>
            <a:pPr marL="627063" indent="-627063">
              <a:buFont typeface="Wingdings" panose="05000000000000000000" pitchFamily="2" charset="2"/>
              <a:buChar char="ü"/>
            </a:pPr>
            <a:r>
              <a:rPr lang="en-US" sz="3200" b="1" dirty="0" smtClean="0">
                <a:solidFill>
                  <a:srgbClr val="0070C0"/>
                </a:solidFill>
                <a:latin typeface="Times New Roman" panose="02020603050405020304" pitchFamily="18" charset="0"/>
                <a:cs typeface="Times New Roman" panose="02020603050405020304" pitchFamily="18" charset="0"/>
              </a:rPr>
              <a:t>Duties towards to Excellence </a:t>
            </a:r>
          </a:p>
          <a:p>
            <a:pPr marL="627063" indent="-627063">
              <a:buFont typeface="Wingdings" panose="05000000000000000000" pitchFamily="2" charset="2"/>
              <a:buChar char="ü"/>
            </a:pPr>
            <a:r>
              <a:rPr lang="en-US" sz="3200" b="1" dirty="0" smtClean="0">
                <a:solidFill>
                  <a:srgbClr val="0070C0"/>
                </a:solidFill>
                <a:latin typeface="Times New Roman" panose="02020603050405020304" pitchFamily="18" charset="0"/>
                <a:cs typeface="Times New Roman" panose="02020603050405020304" pitchFamily="18" charset="0"/>
              </a:rPr>
              <a:t>Strengthen our research programs by bringing more major projects </a:t>
            </a:r>
            <a:endParaRPr lang="en-US" sz="3200" b="1" dirty="0">
              <a:solidFill>
                <a:srgbClr val="0070C0"/>
              </a:solidFill>
              <a:latin typeface="Times New Roman" panose="02020603050405020304" pitchFamily="18" charset="0"/>
              <a:cs typeface="Times New Roman" panose="02020603050405020304" pitchFamily="18" charset="0"/>
            </a:endParaRPr>
          </a:p>
          <a:p>
            <a:pPr marL="627063" indent="-627063">
              <a:buFont typeface="Wingdings" panose="05000000000000000000" pitchFamily="2" charset="2"/>
              <a:buChar char="ü"/>
            </a:pPr>
            <a:r>
              <a:rPr lang="en-US" sz="3200" b="1" dirty="0" smtClean="0">
                <a:solidFill>
                  <a:srgbClr val="0070C0"/>
                </a:solidFill>
                <a:latin typeface="Times New Roman" panose="02020603050405020304" pitchFamily="18" charset="0"/>
                <a:cs typeface="Times New Roman" panose="02020603050405020304" pitchFamily="18" charset="0"/>
              </a:rPr>
              <a:t>Students </a:t>
            </a:r>
            <a:r>
              <a:rPr lang="en-US" sz="3200" b="1" dirty="0">
                <a:solidFill>
                  <a:srgbClr val="0070C0"/>
                </a:solidFill>
                <a:latin typeface="Times New Roman" panose="02020603050405020304" pitchFamily="18" charset="0"/>
                <a:cs typeface="Times New Roman" panose="02020603050405020304" pitchFamily="18" charset="0"/>
              </a:rPr>
              <a:t>Exchange Program</a:t>
            </a:r>
          </a:p>
          <a:p>
            <a:pPr marL="627063" indent="-627063">
              <a:buFont typeface="Wingdings" panose="05000000000000000000" pitchFamily="2" charset="2"/>
              <a:buChar char="ü"/>
            </a:pPr>
            <a:r>
              <a:rPr lang="en-US" sz="3200" b="1" dirty="0">
                <a:solidFill>
                  <a:srgbClr val="0070C0"/>
                </a:solidFill>
                <a:latin typeface="Times New Roman" panose="02020603050405020304" pitchFamily="18" charset="0"/>
                <a:cs typeface="Times New Roman" panose="02020603050405020304" pitchFamily="18" charset="0"/>
              </a:rPr>
              <a:t>Faculty Exchange </a:t>
            </a:r>
            <a:r>
              <a:rPr lang="en-US" sz="3200" b="1" dirty="0" smtClean="0">
                <a:solidFill>
                  <a:srgbClr val="0070C0"/>
                </a:solidFill>
                <a:latin typeface="Times New Roman" panose="02020603050405020304" pitchFamily="18" charset="0"/>
                <a:cs typeface="Times New Roman" panose="02020603050405020304" pitchFamily="18" charset="0"/>
              </a:rPr>
              <a:t>Program</a:t>
            </a:r>
          </a:p>
          <a:p>
            <a:pPr marL="627063" indent="-627063">
              <a:buFont typeface="Wingdings" panose="05000000000000000000" pitchFamily="2" charset="2"/>
              <a:buChar char="ü"/>
            </a:pPr>
            <a:r>
              <a:rPr lang="en-US" sz="3200" b="1" dirty="0" smtClean="0">
                <a:solidFill>
                  <a:srgbClr val="0070C0"/>
                </a:solidFill>
                <a:latin typeface="Times New Roman" panose="02020603050405020304" pitchFamily="18" charset="0"/>
                <a:cs typeface="Times New Roman" panose="02020603050405020304" pitchFamily="18" charset="0"/>
              </a:rPr>
              <a:t>Centre </a:t>
            </a:r>
            <a:r>
              <a:rPr lang="en-US" sz="3200" b="1" dirty="0">
                <a:solidFill>
                  <a:srgbClr val="0070C0"/>
                </a:solidFill>
                <a:latin typeface="Times New Roman" panose="02020603050405020304" pitchFamily="18" charset="0"/>
                <a:cs typeface="Times New Roman" panose="02020603050405020304" pitchFamily="18" charset="0"/>
              </a:rPr>
              <a:t>of Excellence Avenues</a:t>
            </a:r>
          </a:p>
          <a:p>
            <a:pPr marL="627063" indent="-627063">
              <a:buFont typeface="Wingdings" panose="05000000000000000000" pitchFamily="2" charset="2"/>
              <a:buChar char="ü"/>
            </a:pPr>
            <a:r>
              <a:rPr lang="en-US" sz="3200" b="1" dirty="0" smtClean="0">
                <a:solidFill>
                  <a:srgbClr val="0070C0"/>
                </a:solidFill>
                <a:latin typeface="Times New Roman" panose="02020603050405020304" pitchFamily="18" charset="0"/>
                <a:cs typeface="Times New Roman" panose="02020603050405020304" pitchFamily="18" charset="0"/>
              </a:rPr>
              <a:t>Overseas </a:t>
            </a:r>
            <a:r>
              <a:rPr lang="en-US" sz="3200" b="1" dirty="0">
                <a:solidFill>
                  <a:srgbClr val="0070C0"/>
                </a:solidFill>
                <a:latin typeface="Times New Roman" panose="02020603050405020304" pitchFamily="18" charset="0"/>
                <a:cs typeface="Times New Roman" panose="02020603050405020304" pitchFamily="18" charset="0"/>
              </a:rPr>
              <a:t>Postdoctoral Platforms</a:t>
            </a:r>
          </a:p>
          <a:p>
            <a:pPr marL="627063" indent="-627063">
              <a:buFont typeface="Wingdings" panose="05000000000000000000" pitchFamily="2" charset="2"/>
              <a:buChar char="ü"/>
            </a:pPr>
            <a:r>
              <a:rPr lang="en-US" sz="3200" b="1" dirty="0">
                <a:solidFill>
                  <a:srgbClr val="0070C0"/>
                </a:solidFill>
                <a:latin typeface="Times New Roman" panose="02020603050405020304" pitchFamily="18" charset="0"/>
                <a:cs typeface="Times New Roman" panose="02020603050405020304" pitchFamily="18" charset="0"/>
              </a:rPr>
              <a:t>Our Duties towards Excellence</a:t>
            </a:r>
          </a:p>
        </p:txBody>
      </p:sp>
      <p:pic>
        <p:nvPicPr>
          <p:cNvPr id="5" name="Picture 4">
            <a:extLst>
              <a:ext uri="{FF2B5EF4-FFF2-40B4-BE49-F238E27FC236}">
                <a16:creationId xmlns:a16="http://schemas.microsoft.com/office/drawing/2014/main" id="{A7EF951D-1E54-37B0-054A-5D85A0E61CB8}"/>
              </a:ext>
            </a:extLst>
          </p:cNvPr>
          <p:cNvPicPr>
            <a:picLocks noChangeAspect="1"/>
          </p:cNvPicPr>
          <p:nvPr/>
        </p:nvPicPr>
        <p:blipFill>
          <a:blip r:embed="rId4"/>
          <a:stretch>
            <a:fillRect/>
          </a:stretch>
        </p:blipFill>
        <p:spPr>
          <a:xfrm>
            <a:off x="7285985" y="4651146"/>
            <a:ext cx="4338864" cy="2207715"/>
          </a:xfrm>
          <a:prstGeom prst="rect">
            <a:avLst/>
          </a:prstGeom>
          <a:solidFill>
            <a:schemeClr val="bg1"/>
          </a:solidFill>
        </p:spPr>
      </p:pic>
      <p:sp>
        <p:nvSpPr>
          <p:cNvPr id="6" name="TextBox 5"/>
          <p:cNvSpPr txBox="1"/>
          <p:nvPr/>
        </p:nvSpPr>
        <p:spPr>
          <a:xfrm>
            <a:off x="6086244" y="518160"/>
            <a:ext cx="5069436" cy="369332"/>
          </a:xfrm>
          <a:prstGeom prst="rect">
            <a:avLst/>
          </a:prstGeom>
          <a:noFill/>
        </p:spPr>
        <p:txBody>
          <a:bodyPr wrap="square" rtlCol="0">
            <a:spAutoFit/>
          </a:bodyPr>
          <a:lstStyle/>
          <a:p>
            <a:endParaRPr lang="en-US" dirty="0"/>
          </a:p>
        </p:txBody>
      </p:sp>
      <p:sp>
        <p:nvSpPr>
          <p:cNvPr id="7" name="TextBox 6"/>
          <p:cNvSpPr txBox="1"/>
          <p:nvPr/>
        </p:nvSpPr>
        <p:spPr>
          <a:xfrm flipH="1">
            <a:off x="7571872" y="320987"/>
            <a:ext cx="4387855" cy="400110"/>
          </a:xfrm>
          <a:prstGeom prst="rect">
            <a:avLst/>
          </a:prstGeom>
          <a:noFill/>
        </p:spPr>
        <p:txBody>
          <a:bodyPr wrap="square" rtlCol="0">
            <a:spAutoFit/>
          </a:bodyPr>
          <a:lstStyle/>
          <a:p>
            <a:r>
              <a:rPr lang="en-US" sz="2000" b="1" dirty="0" smtClean="0"/>
              <a:t>Faculty/Student exchange Programs</a:t>
            </a:r>
            <a:endParaRPr lang="en-US" sz="2000" b="1" dirty="0"/>
          </a:p>
        </p:txBody>
      </p:sp>
      <p:pic>
        <p:nvPicPr>
          <p:cNvPr id="9" name="Picture 8">
            <a:extLst>
              <a:ext uri="{FF2B5EF4-FFF2-40B4-BE49-F238E27FC236}">
                <a16:creationId xmlns:a16="http://schemas.microsoft.com/office/drawing/2014/main" id="{32F42CE8-51F7-8DCD-2909-ED285D067148}"/>
              </a:ext>
            </a:extLst>
          </p:cNvPr>
          <p:cNvPicPr>
            <a:picLocks noChangeAspect="1"/>
          </p:cNvPicPr>
          <p:nvPr/>
        </p:nvPicPr>
        <p:blipFill rotWithShape="1">
          <a:blip r:embed="rId3"/>
          <a:srcRect l="4711" t="14856" r="5399" b="5489"/>
          <a:stretch/>
        </p:blipFill>
        <p:spPr>
          <a:xfrm>
            <a:off x="7451678" y="1104225"/>
            <a:ext cx="4008801" cy="3368197"/>
          </a:xfrm>
          <a:prstGeom prst="rect">
            <a:avLst/>
          </a:prstGeom>
        </p:spPr>
      </p:pic>
      <p:sp>
        <p:nvSpPr>
          <p:cNvPr id="10" name="Title 1"/>
          <p:cNvSpPr txBox="1">
            <a:spLocks/>
          </p:cNvSpPr>
          <p:nvPr/>
        </p:nvSpPr>
        <p:spPr>
          <a:xfrm>
            <a:off x="818011" y="223520"/>
            <a:ext cx="5278121" cy="55943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smtClean="0">
                <a:solidFill>
                  <a:srgbClr val="0000FF"/>
                </a:solidFill>
                <a:latin typeface="Times New Roman" panose="02020603050405020304" pitchFamily="18" charset="0"/>
                <a:cs typeface="Times New Roman" panose="02020603050405020304" pitchFamily="18" charset="0"/>
              </a:rPr>
              <a:t>Outline of the session</a:t>
            </a:r>
            <a:endParaRPr lang="en-US" sz="4000" b="1" dirty="0">
              <a:solidFill>
                <a:srgbClr val="0000FF"/>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A7EF951D-1E54-37B0-054A-5D85A0E61CB8}"/>
              </a:ext>
            </a:extLst>
          </p:cNvPr>
          <p:cNvPicPr>
            <a:picLocks noChangeAspect="1"/>
          </p:cNvPicPr>
          <p:nvPr/>
        </p:nvPicPr>
        <p:blipFill>
          <a:blip r:embed="rId4"/>
          <a:stretch>
            <a:fillRect/>
          </a:stretch>
        </p:blipFill>
        <p:spPr>
          <a:xfrm>
            <a:off x="7285985" y="4669595"/>
            <a:ext cx="4338864" cy="2207715"/>
          </a:xfrm>
          <a:prstGeom prst="rect">
            <a:avLst/>
          </a:prstGeom>
          <a:solidFill>
            <a:schemeClr val="bg1"/>
          </a:solidFill>
        </p:spPr>
      </p:pic>
    </p:spTree>
    <p:extLst>
      <p:ext uri="{BB962C8B-B14F-4D97-AF65-F5344CB8AC3E}">
        <p14:creationId xmlns:p14="http://schemas.microsoft.com/office/powerpoint/2010/main" val="3038891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0000CC"/>
                </a:solidFill>
              </a:rPr>
              <a:t>SMALL IMMEDIATE NEED GRANTS</a:t>
            </a:r>
            <a:br>
              <a:rPr lang="en-US" dirty="0">
                <a:solidFill>
                  <a:srgbClr val="0000CC"/>
                </a:solidFill>
              </a:rPr>
            </a:br>
            <a:endParaRPr lang="en-US" dirty="0">
              <a:solidFill>
                <a:srgbClr val="0000CC"/>
              </a:solidFill>
            </a:endParaRPr>
          </a:p>
        </p:txBody>
      </p:sp>
      <p:sp>
        <p:nvSpPr>
          <p:cNvPr id="5" name="Rectangle 2"/>
          <p:cNvSpPr>
            <a:spLocks noGrp="1" noChangeArrowheads="1"/>
          </p:cNvSpPr>
          <p:nvPr>
            <p:ph idx="1"/>
          </p:nvPr>
        </p:nvSpPr>
        <p:spPr bwMode="auto">
          <a:xfrm>
            <a:off x="838200" y="1165374"/>
            <a:ext cx="10515600" cy="501675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apple-system"/>
              </a:rPr>
              <a:t>Small Immediate Need Grant by the </a:t>
            </a:r>
            <a:r>
              <a:rPr kumimoji="0" lang="en-US" altLang="en-US" sz="1600" b="0" i="0" u="none" strike="noStrike" cap="none" normalizeH="0" baseline="0" dirty="0" smtClean="0">
                <a:ln>
                  <a:noFill/>
                </a:ln>
                <a:solidFill>
                  <a:srgbClr val="000000"/>
                </a:solidFill>
                <a:effectLst/>
                <a:latin typeface="var(--artdeco-reset-typography-font-family-sans)"/>
                <a:hlinkClick r:id="rId2"/>
              </a:rPr>
              <a:t>Indo-German Science &amp; Technology Centre</a:t>
            </a:r>
            <a:r>
              <a:rPr kumimoji="0" lang="en-US" altLang="en-US" sz="1600" b="0" i="0" u="none" strike="noStrike" cap="none" normalizeH="0" baseline="0" dirty="0" smtClean="0">
                <a:ln>
                  <a:noFill/>
                </a:ln>
                <a:solidFill>
                  <a:srgbClr val="000000"/>
                </a:solidFill>
                <a:effectLst/>
                <a:latin typeface="-apple-system"/>
              </a:rPr>
              <a:t> for setting up a new collaboration with a German researcher.</a:t>
            </a:r>
            <a:endParaRPr kumimoji="0" lang="en-US" altLang="en-US" b="1" i="0" u="none" strike="noStrike" cap="none" normalizeH="0" baseline="0" dirty="0" smtClean="0">
              <a:ln>
                <a:noFill/>
              </a:ln>
              <a:solidFill>
                <a:srgbClr val="1155CC"/>
              </a:solidFill>
              <a:effectLst/>
              <a:latin typeface="Trebuchet MS" panose="020B0603020202020204" pitchFamily="34" charset="0"/>
              <a:hlinkClick r:id="rId3"/>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1155CC"/>
                </a:solidFill>
                <a:effectLst/>
                <a:latin typeface="Trebuchet MS" panose="020B0603020202020204" pitchFamily="34" charset="0"/>
                <a:hlinkClick r:id="rId3"/>
              </a:rPr>
              <a:t>https://www.igstc.org/home/sing</a:t>
            </a:r>
            <a:r>
              <a:rPr kumimoji="0" lang="en-US" altLang="en-US" sz="2000" b="0" i="0" u="none" strike="noStrike" cap="none" normalizeH="0" baseline="0" dirty="0" smtClean="0">
                <a:ln>
                  <a:noFill/>
                </a:ln>
                <a:solidFill>
                  <a:schemeClr val="tx1"/>
                </a:solidFill>
                <a:effectLst/>
                <a:latin typeface="-apple-system"/>
              </a:rPr>
              <a:t/>
            </a:r>
            <a:br>
              <a:rPr kumimoji="0" lang="en-US" altLang="en-US" sz="2000" b="0" i="0" u="none" strike="noStrike" cap="none" normalizeH="0" baseline="0" dirty="0" smtClean="0">
                <a:ln>
                  <a:noFill/>
                </a:ln>
                <a:solidFill>
                  <a:schemeClr val="tx1"/>
                </a:solidFill>
                <a:effectLst/>
                <a:latin typeface="-apple-system"/>
              </a:rPr>
            </a:br>
            <a:r>
              <a:rPr kumimoji="0" lang="en-US" altLang="en-US" sz="1600" b="0" i="0" u="none" strike="noStrike" cap="none" normalizeH="0" baseline="0" dirty="0" smtClean="0">
                <a:ln>
                  <a:noFill/>
                </a:ln>
                <a:solidFill>
                  <a:schemeClr val="tx1"/>
                </a:solidFill>
                <a:effectLst/>
                <a:latin typeface="-apple-system"/>
              </a:rPr>
              <a:t>Grant is made available to support seed/modest funding for proposals towards:</a:t>
            </a:r>
            <a:br>
              <a:rPr kumimoji="0" lang="en-US" altLang="en-US" sz="1600" b="0" i="0" u="none" strike="noStrike" cap="none" normalizeH="0" baseline="0" dirty="0" smtClean="0">
                <a:ln>
                  <a:noFill/>
                </a:ln>
                <a:solidFill>
                  <a:schemeClr val="tx1"/>
                </a:solidFill>
                <a:effectLst/>
                <a:latin typeface="-apple-system"/>
              </a:rPr>
            </a:br>
            <a:r>
              <a:rPr kumimoji="0" lang="en-US" altLang="en-US" sz="1600" b="0" i="0" u="none" strike="noStrike" cap="none" normalizeH="0" baseline="0" dirty="0" smtClean="0">
                <a:ln>
                  <a:noFill/>
                </a:ln>
                <a:solidFill>
                  <a:schemeClr val="tx1"/>
                </a:solidFill>
                <a:effectLst/>
                <a:latin typeface="-apple-system"/>
              </a:rPr>
              <a:t>Joint initiatives/ideas that have a scope to ignite and open avenues for long term connect/technology development/new areas of collaboration.</a:t>
            </a:r>
            <a:br>
              <a:rPr kumimoji="0" lang="en-US" altLang="en-US" sz="1600" b="0" i="0" u="none" strike="noStrike" cap="none" normalizeH="0" baseline="0" dirty="0" smtClean="0">
                <a:ln>
                  <a:noFill/>
                </a:ln>
                <a:solidFill>
                  <a:schemeClr val="tx1"/>
                </a:solidFill>
                <a:effectLst/>
                <a:latin typeface="-apple-system"/>
              </a:rPr>
            </a:br>
            <a:r>
              <a:rPr kumimoji="0" lang="en-US" altLang="en-US" sz="1600" b="0" i="0" u="none" strike="noStrike" cap="none" normalizeH="0" baseline="0" dirty="0" smtClean="0">
                <a:ln>
                  <a:noFill/>
                </a:ln>
                <a:solidFill>
                  <a:schemeClr val="tx1"/>
                </a:solidFill>
                <a:effectLst/>
                <a:latin typeface="-apple-system"/>
              </a:rPr>
              <a:t>Joint activity towards innovation, rapid prototyping, technology demonstration or industrial R&amp;D.</a:t>
            </a:r>
            <a:br>
              <a:rPr kumimoji="0" lang="en-US" altLang="en-US" sz="1600" b="0" i="0" u="none" strike="noStrike" cap="none" normalizeH="0" baseline="0" dirty="0" smtClean="0">
                <a:ln>
                  <a:noFill/>
                </a:ln>
                <a:solidFill>
                  <a:schemeClr val="tx1"/>
                </a:solidFill>
                <a:effectLst/>
                <a:latin typeface="-apple-system"/>
              </a:rPr>
            </a:br>
            <a:r>
              <a:rPr kumimoji="0" lang="en-US" altLang="en-US" sz="1600" b="0" i="0" u="none" strike="noStrike" cap="none" normalizeH="0" baseline="0" dirty="0" smtClean="0">
                <a:ln>
                  <a:noFill/>
                </a:ln>
                <a:solidFill>
                  <a:schemeClr val="tx1"/>
                </a:solidFill>
                <a:effectLst/>
                <a:latin typeface="-apple-system"/>
              </a:rPr>
              <a:t>Individual proposals that have a high potential of involving industrial sectors.</a:t>
            </a:r>
            <a:br>
              <a:rPr kumimoji="0" lang="en-US" altLang="en-US" sz="1600" b="0" i="0" u="none" strike="noStrike" cap="none" normalizeH="0" baseline="0" dirty="0" smtClean="0">
                <a:ln>
                  <a:noFill/>
                </a:ln>
                <a:solidFill>
                  <a:schemeClr val="tx1"/>
                </a:solidFill>
                <a:effectLst/>
                <a:latin typeface="-apple-system"/>
              </a:rPr>
            </a:br>
            <a:r>
              <a:rPr kumimoji="0" lang="en-US" altLang="en-US" sz="1600" b="0" i="0" u="none" strike="noStrike" cap="none" normalizeH="0" baseline="0" dirty="0" smtClean="0">
                <a:ln>
                  <a:noFill/>
                </a:ln>
                <a:solidFill>
                  <a:schemeClr val="tx1"/>
                </a:solidFill>
                <a:effectLst/>
                <a:latin typeface="-apple-system"/>
              </a:rPr>
              <a:t>Utilizing scientific events to share intellectual thoughts/ideas that can explore avenues for bilateral cooperation.</a:t>
            </a:r>
            <a:br>
              <a:rPr kumimoji="0" lang="en-US" altLang="en-US" sz="1600" b="0" i="0" u="none" strike="noStrike" cap="none" normalizeH="0" baseline="0" dirty="0" smtClean="0">
                <a:ln>
                  <a:noFill/>
                </a:ln>
                <a:solidFill>
                  <a:schemeClr val="tx1"/>
                </a:solidFill>
                <a:effectLst/>
                <a:latin typeface="-apple-system"/>
              </a:rPr>
            </a:br>
            <a:r>
              <a:rPr kumimoji="0" lang="en-US" altLang="en-US" sz="1600" b="0" i="0" u="none" strike="noStrike" cap="none" normalizeH="0" baseline="0" dirty="0" smtClean="0">
                <a:ln>
                  <a:noFill/>
                </a:ln>
                <a:solidFill>
                  <a:schemeClr val="tx1"/>
                </a:solidFill>
                <a:effectLst/>
                <a:latin typeface="-apple-system"/>
              </a:rPr>
              <a:t/>
            </a:r>
            <a:br>
              <a:rPr kumimoji="0" lang="en-US" altLang="en-US" sz="1600" b="0" i="0" u="none" strike="noStrike" cap="none" normalizeH="0" baseline="0" dirty="0" smtClean="0">
                <a:ln>
                  <a:noFill/>
                </a:ln>
                <a:solidFill>
                  <a:schemeClr val="tx1"/>
                </a:solidFill>
                <a:effectLst/>
                <a:latin typeface="-apple-system"/>
              </a:rPr>
            </a:br>
            <a:r>
              <a:rPr kumimoji="0" lang="en-US" altLang="en-US" sz="1600" b="1" i="0" u="none" strike="noStrike" cap="none" normalizeH="0" baseline="0" dirty="0" smtClean="0">
                <a:ln>
                  <a:noFill/>
                </a:ln>
                <a:solidFill>
                  <a:schemeClr val="tx1"/>
                </a:solidFill>
                <a:effectLst/>
                <a:latin typeface="-apple-system"/>
              </a:rPr>
              <a:t>Support Up to ₹ 9 lakhs (€ 10000) per proposal.</a:t>
            </a:r>
            <a:br>
              <a:rPr kumimoji="0" lang="en-US" altLang="en-US" sz="1600" b="1" i="0" u="none" strike="noStrike" cap="none" normalizeH="0" baseline="0" dirty="0" smtClean="0">
                <a:ln>
                  <a:noFill/>
                </a:ln>
                <a:solidFill>
                  <a:schemeClr val="tx1"/>
                </a:solidFill>
                <a:effectLst/>
                <a:latin typeface="-apple-system"/>
              </a:rPr>
            </a:br>
            <a:r>
              <a:rPr kumimoji="0" lang="en-US" altLang="en-US" sz="1600" b="0" i="0" u="none" strike="noStrike" cap="none" normalizeH="0" baseline="0" dirty="0" smtClean="0">
                <a:ln>
                  <a:noFill/>
                </a:ln>
                <a:solidFill>
                  <a:schemeClr val="tx1"/>
                </a:solidFill>
                <a:effectLst/>
                <a:latin typeface="-apple-system"/>
              </a:rPr>
              <a:t/>
            </a:r>
            <a:br>
              <a:rPr kumimoji="0" lang="en-US" altLang="en-US" sz="1600" b="0" i="0" u="none" strike="noStrike" cap="none" normalizeH="0" baseline="0" dirty="0" smtClean="0">
                <a:ln>
                  <a:noFill/>
                </a:ln>
                <a:solidFill>
                  <a:schemeClr val="tx1"/>
                </a:solidFill>
                <a:effectLst/>
                <a:latin typeface="-apple-system"/>
              </a:rPr>
            </a:br>
            <a:r>
              <a:rPr kumimoji="0" lang="en-US" altLang="en-US" sz="1600" b="0" i="0" u="none" strike="noStrike" cap="none" normalizeH="0" baseline="0" dirty="0" smtClean="0">
                <a:ln>
                  <a:noFill/>
                </a:ln>
                <a:solidFill>
                  <a:schemeClr val="tx1"/>
                </a:solidFill>
                <a:effectLst/>
                <a:latin typeface="-apple-system"/>
              </a:rPr>
              <a:t>Who could apply</a:t>
            </a:r>
            <a:br>
              <a:rPr kumimoji="0" lang="en-US" altLang="en-US" sz="1600" b="0" i="0" u="none" strike="noStrike" cap="none" normalizeH="0" baseline="0" dirty="0" smtClean="0">
                <a:ln>
                  <a:noFill/>
                </a:ln>
                <a:solidFill>
                  <a:schemeClr val="tx1"/>
                </a:solidFill>
                <a:effectLst/>
                <a:latin typeface="-apple-system"/>
              </a:rPr>
            </a:br>
            <a:r>
              <a:rPr kumimoji="0" lang="en-US" altLang="en-US" sz="1600" b="0" i="0" u="none" strike="noStrike" cap="none" normalizeH="0" baseline="0" dirty="0" smtClean="0">
                <a:ln>
                  <a:noFill/>
                </a:ln>
                <a:solidFill>
                  <a:schemeClr val="tx1"/>
                </a:solidFill>
                <a:effectLst/>
                <a:latin typeface="-apple-system"/>
              </a:rPr>
              <a:t>Those working in industries, academic and research institutions.</a:t>
            </a:r>
            <a:br>
              <a:rPr kumimoji="0" lang="en-US" altLang="en-US" sz="1600" b="0" i="0" u="none" strike="noStrike" cap="none" normalizeH="0" baseline="0" dirty="0" smtClean="0">
                <a:ln>
                  <a:noFill/>
                </a:ln>
                <a:solidFill>
                  <a:schemeClr val="tx1"/>
                </a:solidFill>
                <a:effectLst/>
                <a:latin typeface="-apple-system"/>
              </a:rPr>
            </a:br>
            <a:r>
              <a:rPr kumimoji="0" lang="en-US" altLang="en-US" sz="1600" b="0" i="0" u="none" strike="noStrike" cap="none" normalizeH="0" baseline="0" dirty="0" smtClean="0">
                <a:ln>
                  <a:noFill/>
                </a:ln>
                <a:solidFill>
                  <a:schemeClr val="tx1"/>
                </a:solidFill>
                <a:effectLst/>
                <a:latin typeface="-apple-system"/>
              </a:rPr>
              <a:t>Members/participants in any of the IGSTC programs including workshops.</a:t>
            </a:r>
            <a:br>
              <a:rPr kumimoji="0" lang="en-US" altLang="en-US" sz="1600" b="0" i="0" u="none" strike="noStrike" cap="none" normalizeH="0" baseline="0" dirty="0" smtClean="0">
                <a:ln>
                  <a:noFill/>
                </a:ln>
                <a:solidFill>
                  <a:schemeClr val="tx1"/>
                </a:solidFill>
                <a:effectLst/>
                <a:latin typeface="-apple-system"/>
              </a:rPr>
            </a:br>
            <a:r>
              <a:rPr kumimoji="0" lang="en-US" altLang="en-US" sz="1600" b="0" i="0" u="none" strike="noStrike" cap="none" normalizeH="0" baseline="0" dirty="0" smtClean="0">
                <a:ln>
                  <a:noFill/>
                </a:ln>
                <a:solidFill>
                  <a:schemeClr val="tx1"/>
                </a:solidFill>
                <a:effectLst/>
                <a:latin typeface="-apple-system"/>
              </a:rPr>
              <a:t>EAR community from ongoing inter-institutional </a:t>
            </a:r>
            <a:r>
              <a:rPr kumimoji="0" lang="en-US" altLang="en-US" sz="1600" b="0" i="0" u="none" strike="noStrike" cap="none" normalizeH="0" baseline="0" dirty="0" err="1" smtClean="0">
                <a:ln>
                  <a:noFill/>
                </a:ln>
                <a:solidFill>
                  <a:schemeClr val="tx1"/>
                </a:solidFill>
                <a:effectLst/>
                <a:latin typeface="-apple-system"/>
              </a:rPr>
              <a:t>MoUs</a:t>
            </a:r>
            <a:r>
              <a:rPr kumimoji="0" lang="en-US" altLang="en-US" sz="1600" b="0" i="0" u="none" strike="noStrike" cap="none" normalizeH="0" baseline="0" dirty="0" smtClean="0">
                <a:ln>
                  <a:noFill/>
                </a:ln>
                <a:solidFill>
                  <a:schemeClr val="tx1"/>
                </a:solidFill>
                <a:effectLst/>
                <a:latin typeface="-apple-system"/>
              </a:rPr>
              <a:t> between India and Germany.</a:t>
            </a:r>
            <a:br>
              <a:rPr kumimoji="0" lang="en-US" altLang="en-US" sz="1600" b="0" i="0" u="none" strike="noStrike" cap="none" normalizeH="0" baseline="0" dirty="0" smtClean="0">
                <a:ln>
                  <a:noFill/>
                </a:ln>
                <a:solidFill>
                  <a:schemeClr val="tx1"/>
                </a:solidFill>
                <a:effectLst/>
                <a:latin typeface="-apple-system"/>
              </a:rPr>
            </a:br>
            <a:r>
              <a:rPr kumimoji="0" lang="en-US" altLang="en-US" sz="1600" b="0" i="0" u="none" strike="noStrike" cap="none" normalizeH="0" baseline="0" dirty="0" smtClean="0">
                <a:ln>
                  <a:noFill/>
                </a:ln>
                <a:solidFill>
                  <a:schemeClr val="tx1"/>
                </a:solidFill>
                <a:effectLst/>
                <a:latin typeface="-apple-system"/>
              </a:rPr>
              <a:t>Personnel from the industry with specific requirements in applied research, technology development and entrepreneurship.</a:t>
            </a:r>
            <a:br>
              <a:rPr kumimoji="0" lang="en-US" altLang="en-US" sz="1600" b="0" i="0" u="none" strike="noStrike" cap="none" normalizeH="0" baseline="0" dirty="0" smtClean="0">
                <a:ln>
                  <a:noFill/>
                </a:ln>
                <a:solidFill>
                  <a:schemeClr val="tx1"/>
                </a:solidFill>
                <a:effectLst/>
                <a:latin typeface="-apple-system"/>
              </a:rPr>
            </a:br>
            <a:r>
              <a:rPr kumimoji="0" lang="en-US" altLang="en-US" sz="1600" b="1" i="0" u="none" strike="noStrike" cap="none" normalizeH="0" baseline="0" dirty="0" smtClean="0">
                <a:ln>
                  <a:noFill/>
                </a:ln>
                <a:solidFill>
                  <a:schemeClr val="tx1"/>
                </a:solidFill>
                <a:effectLst/>
                <a:latin typeface="-apple-system"/>
              </a:rPr>
              <a:t>Age limit: below 55 years.</a:t>
            </a:r>
            <a:r>
              <a:rPr kumimoji="0" lang="en-US" altLang="en-US" sz="2000" b="1" i="0" u="none" strike="noStrike" cap="none" normalizeH="0" baseline="0" dirty="0" smtClean="0">
                <a:ln>
                  <a:noFill/>
                </a:ln>
                <a:solidFill>
                  <a:schemeClr val="tx1"/>
                </a:solidFill>
                <a:effectLst/>
              </a:rPr>
              <a:t> </a:t>
            </a:r>
            <a:endParaRPr kumimoji="0" lang="en-US" altLang="en-US" sz="36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37759959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media.licdn.com/dms/image/v2/D5622AQG_IvS7YgXoSw/feedshare-shrink_800/B56ZmbwaHcHkAg-/0/1759254784331?e=1762387200&amp;v=beta&amp;t=wIvz_HcmVDOtYfyeAkbNBILGywU03zAEliA5qCYVaR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AutoShape 4" descr="https://media.licdn.com/dms/image/v2/D5622AQG_IvS7YgXoSw/feedshare-shrink_800/B56ZmbwaHcHkAg-/0/1759254784331?e=1762387200&amp;v=beta&amp;t=wIvz_HcmVDOtYfyeAkbNBILGywU03zAEliA5qCYVaR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2"/>
          <a:srcRect l="8905" t="3151" r="13785" b="1691"/>
          <a:stretch/>
        </p:blipFill>
        <p:spPr>
          <a:xfrm>
            <a:off x="765175" y="22997"/>
            <a:ext cx="10759167" cy="6835003"/>
          </a:xfrm>
          <a:prstGeom prst="rect">
            <a:avLst/>
          </a:prstGeom>
        </p:spPr>
      </p:pic>
    </p:spTree>
    <p:extLst>
      <p:ext uri="{BB962C8B-B14F-4D97-AF65-F5344CB8AC3E}">
        <p14:creationId xmlns:p14="http://schemas.microsoft.com/office/powerpoint/2010/main" val="27343600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5" name="Rectangle 2"/>
          <p:cNvSpPr>
            <a:spLocks noGrp="1" noChangeArrowheads="1"/>
          </p:cNvSpPr>
          <p:nvPr>
            <p:ph idx="1"/>
          </p:nvPr>
        </p:nvSpPr>
        <p:spPr bwMode="auto">
          <a:xfrm flipH="1">
            <a:off x="727312" y="0"/>
            <a:ext cx="9372600" cy="642635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88872" rIns="0" bIns="179331"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smtClean="0">
                <a:ln>
                  <a:noFill/>
                </a:ln>
                <a:solidFill>
                  <a:srgbClr val="0A0A0A"/>
                </a:solidFill>
                <a:effectLst/>
                <a:latin typeface="Google Sans"/>
              </a:rPr>
              <a:t>Exchange programs and funding</a:t>
            </a:r>
            <a:endParaRPr kumimoji="0" lang="en-US" altLang="en-US" sz="3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smtClean="0">
                <a:ln>
                  <a:noFill/>
                </a:ln>
                <a:solidFill>
                  <a:srgbClr val="0A0A0A"/>
                </a:solidFill>
                <a:effectLst/>
                <a:latin typeface="Google Sans"/>
                <a:hlinkClick r:id="rId2"/>
              </a:rPr>
              <a:t>Fulbright Foreign Student Program</a:t>
            </a:r>
            <a:r>
              <a:rPr kumimoji="0" lang="en-US" altLang="en-US" sz="2000" b="1" i="0" u="none" strike="noStrike" cap="none" normalizeH="0" baseline="0" dirty="0" smtClean="0">
                <a:ln>
                  <a:noFill/>
                </a:ln>
                <a:solidFill>
                  <a:srgbClr val="0A0A0A"/>
                </a:solidFill>
                <a:effectLst/>
                <a:latin typeface="Google Sans"/>
              </a:rPr>
              <a:t>:</a:t>
            </a:r>
            <a:r>
              <a:rPr kumimoji="0" lang="en-US" altLang="en-US" sz="2000" b="0" i="0" u="none" strike="noStrike" cap="none" normalizeH="0" baseline="0" dirty="0" smtClean="0">
                <a:ln>
                  <a:noFill/>
                </a:ln>
                <a:solidFill>
                  <a:srgbClr val="0A0A0A"/>
                </a:solidFill>
                <a:effectLst/>
                <a:latin typeface="Google Sans"/>
              </a:rPr>
              <a:t> A U.S. government initiative that supports graduate students, young professionals, and artists from around the world to study and conduct research in the U.S.. The program is administered through binational Fulbright Commissions/Foundations or U.S. Embassies and can provide funding for up to a year of study.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smtClean="0">
                <a:ln>
                  <a:noFill/>
                </a:ln>
                <a:solidFill>
                  <a:srgbClr val="0A0A0A"/>
                </a:solidFill>
                <a:effectLst/>
                <a:latin typeface="Google Sans"/>
                <a:hlinkClick r:id="rId3"/>
              </a:rPr>
              <a:t>Erasmus+</a:t>
            </a:r>
            <a:r>
              <a:rPr kumimoji="0" lang="en-US" altLang="en-US" sz="2000" b="1" i="0" u="none" strike="noStrike" cap="none" normalizeH="0" baseline="0" dirty="0" smtClean="0">
                <a:ln>
                  <a:noFill/>
                </a:ln>
                <a:solidFill>
                  <a:srgbClr val="0A0A0A"/>
                </a:solidFill>
                <a:effectLst/>
                <a:latin typeface="Google Sans"/>
              </a:rPr>
              <a:t>:</a:t>
            </a:r>
            <a:r>
              <a:rPr kumimoji="0" lang="en-US" altLang="en-US" sz="2000" b="0" i="0" u="none" strike="noStrike" cap="none" normalizeH="0" baseline="0" dirty="0" smtClean="0">
                <a:ln>
                  <a:noFill/>
                </a:ln>
                <a:solidFill>
                  <a:srgbClr val="0A0A0A"/>
                </a:solidFill>
                <a:effectLst/>
                <a:latin typeface="Google Sans"/>
              </a:rPr>
              <a:t> This program provides PhD students with funding to study and conduct research at top universities in Europe, covering tuition, travel, and living costs.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smtClean="0">
                <a:ln>
                  <a:noFill/>
                </a:ln>
                <a:solidFill>
                  <a:srgbClr val="0A0A0A"/>
                </a:solidFill>
                <a:effectLst/>
                <a:latin typeface="Google Sans"/>
              </a:rPr>
              <a:t>Institutional Partnerships:</a:t>
            </a:r>
            <a:r>
              <a:rPr kumimoji="0" lang="en-US" altLang="en-US" sz="2000" b="0" i="0" u="none" strike="noStrike" cap="none" normalizeH="0" baseline="0" dirty="0" smtClean="0">
                <a:ln>
                  <a:noFill/>
                </a:ln>
                <a:solidFill>
                  <a:srgbClr val="0A0A0A"/>
                </a:solidFill>
                <a:effectLst/>
                <a:latin typeface="Google Sans"/>
              </a:rPr>
              <a:t> Many universities have direct partnerships with institutions globally for exchange programs. You can find these by checking the international relations or exchange programs office at your home institution.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smtClean="0">
                <a:ln>
                  <a:noFill/>
                </a:ln>
                <a:solidFill>
                  <a:srgbClr val="0A0A0A"/>
                </a:solidFill>
                <a:effectLst/>
                <a:latin typeface="Google Sans"/>
                <a:hlinkClick r:id="rId4"/>
              </a:rPr>
              <a:t>Government and National Agency Programs</a:t>
            </a:r>
            <a:r>
              <a:rPr kumimoji="0" lang="en-US" altLang="en-US" sz="2000" b="1" i="0" u="none" strike="noStrike" cap="none" normalizeH="0" baseline="0" dirty="0" smtClean="0">
                <a:ln>
                  <a:noFill/>
                </a:ln>
                <a:solidFill>
                  <a:srgbClr val="0A0A0A"/>
                </a:solidFill>
                <a:effectLst/>
                <a:latin typeface="Google Sans"/>
              </a:rPr>
              <a:t>:</a:t>
            </a:r>
            <a:endParaRPr kumimoji="0" lang="en-US" altLang="en-US" sz="2000" b="0" i="0" u="none" strike="noStrike" cap="none" normalizeH="0" baseline="0" dirty="0" smtClean="0">
              <a:ln>
                <a:noFill/>
              </a:ln>
              <a:solidFill>
                <a:srgbClr val="0A0A0A"/>
              </a:solidFill>
              <a:effectLst/>
              <a:latin typeface="Google Sans"/>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smtClean="0">
                <a:ln>
                  <a:noFill/>
                </a:ln>
                <a:solidFill>
                  <a:srgbClr val="0A0A0A"/>
                </a:solidFill>
                <a:effectLst/>
                <a:latin typeface="Google Sans"/>
              </a:rPr>
              <a:t>In India, agencies like the </a:t>
            </a:r>
            <a:r>
              <a:rPr kumimoji="0" lang="en-US" altLang="en-US" sz="2000" b="1" i="0" u="none" strike="noStrike" cap="none" normalizeH="0" baseline="0" dirty="0" smtClean="0">
                <a:ln>
                  <a:noFill/>
                </a:ln>
                <a:solidFill>
                  <a:srgbClr val="0A0A0A"/>
                </a:solidFill>
                <a:effectLst/>
                <a:latin typeface="Google Sans"/>
              </a:rPr>
              <a:t>UGC</a:t>
            </a:r>
            <a:r>
              <a:rPr kumimoji="0" lang="en-US" altLang="en-US" sz="2000" b="0" i="0" u="none" strike="noStrike" cap="none" normalizeH="0" baseline="0" dirty="0" smtClean="0">
                <a:ln>
                  <a:noFill/>
                </a:ln>
                <a:solidFill>
                  <a:srgbClr val="0A0A0A"/>
                </a:solidFill>
                <a:effectLst/>
                <a:latin typeface="Google Sans"/>
              </a:rPr>
              <a:t>, </a:t>
            </a:r>
            <a:r>
              <a:rPr kumimoji="0" lang="en-US" altLang="en-US" sz="2000" b="1" i="0" u="none" strike="noStrike" cap="none" normalizeH="0" baseline="0" dirty="0" smtClean="0">
                <a:ln>
                  <a:noFill/>
                </a:ln>
                <a:solidFill>
                  <a:srgbClr val="0A0A0A"/>
                </a:solidFill>
                <a:effectLst/>
                <a:latin typeface="Google Sans"/>
              </a:rPr>
              <a:t>ICSSR</a:t>
            </a:r>
            <a:r>
              <a:rPr kumimoji="0" lang="en-US" altLang="en-US" sz="2000" b="0" i="0" u="none" strike="noStrike" cap="none" normalizeH="0" baseline="0" dirty="0" smtClean="0">
                <a:ln>
                  <a:noFill/>
                </a:ln>
                <a:solidFill>
                  <a:srgbClr val="0A0A0A"/>
                </a:solidFill>
                <a:effectLst/>
                <a:latin typeface="Google Sans"/>
              </a:rPr>
              <a:t>, </a:t>
            </a:r>
            <a:r>
              <a:rPr kumimoji="0" lang="en-US" altLang="en-US" sz="2000" b="1" i="0" u="none" strike="noStrike" cap="none" normalizeH="0" baseline="0" dirty="0" smtClean="0">
                <a:ln>
                  <a:noFill/>
                </a:ln>
                <a:solidFill>
                  <a:srgbClr val="0A0A0A"/>
                </a:solidFill>
                <a:effectLst/>
                <a:latin typeface="Google Sans"/>
              </a:rPr>
              <a:t>SERB</a:t>
            </a:r>
            <a:r>
              <a:rPr kumimoji="0" lang="en-US" altLang="en-US" sz="2000" b="0" i="0" u="none" strike="noStrike" cap="none" normalizeH="0" baseline="0" dirty="0" smtClean="0">
                <a:ln>
                  <a:noFill/>
                </a:ln>
                <a:solidFill>
                  <a:srgbClr val="0A0A0A"/>
                </a:solidFill>
                <a:effectLst/>
                <a:latin typeface="Google Sans"/>
              </a:rPr>
              <a:t>, and </a:t>
            </a:r>
            <a:r>
              <a:rPr kumimoji="0" lang="en-US" altLang="en-US" sz="2000" b="1" i="0" u="none" strike="noStrike" cap="none" normalizeH="0" baseline="0" dirty="0" smtClean="0">
                <a:ln>
                  <a:noFill/>
                </a:ln>
                <a:solidFill>
                  <a:srgbClr val="0A0A0A"/>
                </a:solidFill>
                <a:effectLst/>
                <a:latin typeface="Google Sans"/>
              </a:rPr>
              <a:t>DST</a:t>
            </a:r>
            <a:r>
              <a:rPr kumimoji="0" lang="en-US" altLang="en-US" sz="2000" b="0" i="0" u="none" strike="noStrike" cap="none" normalizeH="0" baseline="0" dirty="0" smtClean="0">
                <a:ln>
                  <a:noFill/>
                </a:ln>
                <a:solidFill>
                  <a:srgbClr val="0A0A0A"/>
                </a:solidFill>
                <a:effectLst/>
                <a:latin typeface="Google Sans"/>
              </a:rPr>
              <a:t> offer travel grants or funding for short-term research stays abroad in science, engineering, and other fields.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smtClean="0">
                <a:ln>
                  <a:noFill/>
                </a:ln>
                <a:solidFill>
                  <a:srgbClr val="0A0A0A"/>
                </a:solidFill>
                <a:effectLst/>
                <a:latin typeface="Google Sans"/>
              </a:rPr>
              <a:t>The </a:t>
            </a:r>
            <a:r>
              <a:rPr kumimoji="0" lang="en-US" altLang="en-US" sz="2000" b="1" i="0" u="none" strike="noStrike" cap="none" normalizeH="0" baseline="0" dirty="0" smtClean="0">
                <a:ln>
                  <a:noFill/>
                </a:ln>
                <a:solidFill>
                  <a:srgbClr val="0A0A0A"/>
                </a:solidFill>
                <a:effectLst/>
                <a:latin typeface="Google Sans"/>
                <a:hlinkClick r:id="rId5"/>
              </a:rPr>
              <a:t>DUO-India Fellowship </a:t>
            </a:r>
            <a:r>
              <a:rPr kumimoji="0" lang="en-US" altLang="en-US" sz="2000" b="1" i="0" u="none" strike="noStrike" cap="none" normalizeH="0" baseline="0" dirty="0" err="1" smtClean="0">
                <a:ln>
                  <a:noFill/>
                </a:ln>
                <a:solidFill>
                  <a:srgbClr val="0A0A0A"/>
                </a:solidFill>
                <a:effectLst/>
                <a:latin typeface="Google Sans"/>
                <a:hlinkClick r:id="rId5"/>
              </a:rPr>
              <a:t>Programme</a:t>
            </a:r>
            <a:r>
              <a:rPr kumimoji="0" lang="en-US" altLang="en-US" sz="2000" b="0" i="0" u="none" strike="noStrike" cap="none" normalizeH="0" baseline="0" dirty="0" smtClean="0">
                <a:ln>
                  <a:noFill/>
                </a:ln>
                <a:solidFill>
                  <a:srgbClr val="0A0A0A"/>
                </a:solidFill>
                <a:effectLst/>
                <a:latin typeface="Google Sans"/>
              </a:rPr>
              <a:t> is another option for student exchanges between India and European countries.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398694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033" y="51226"/>
            <a:ext cx="10515600" cy="1325563"/>
          </a:xfrm>
        </p:spPr>
        <p:txBody>
          <a:bodyPr/>
          <a:lstStyle/>
          <a:p>
            <a:r>
              <a:rPr lang="en-US" b="1" dirty="0">
                <a:solidFill>
                  <a:srgbClr val="0000CC"/>
                </a:solidFill>
              </a:rPr>
              <a:t>Erasmus+ Mobility Program</a:t>
            </a:r>
            <a:br>
              <a:rPr lang="en-US" b="1" dirty="0">
                <a:solidFill>
                  <a:srgbClr val="0000CC"/>
                </a:solidFill>
              </a:rPr>
            </a:br>
            <a:endParaRPr lang="en-US" b="1" dirty="0">
              <a:solidFill>
                <a:srgbClr val="0000CC"/>
              </a:solidFill>
            </a:endParaRPr>
          </a:p>
        </p:txBody>
      </p:sp>
      <p:pic>
        <p:nvPicPr>
          <p:cNvPr id="4" name="Content Placeholder 3"/>
          <p:cNvPicPr>
            <a:picLocks noGrp="1" noChangeAspect="1"/>
          </p:cNvPicPr>
          <p:nvPr>
            <p:ph idx="1"/>
          </p:nvPr>
        </p:nvPicPr>
        <p:blipFill>
          <a:blip r:embed="rId2"/>
          <a:stretch>
            <a:fillRect/>
          </a:stretch>
        </p:blipFill>
        <p:spPr>
          <a:xfrm>
            <a:off x="9069412" y="-169782"/>
            <a:ext cx="2990024" cy="854075"/>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4201153685"/>
              </p:ext>
            </p:extLst>
          </p:nvPr>
        </p:nvGraphicFramePr>
        <p:xfrm>
          <a:off x="257033" y="2013761"/>
          <a:ext cx="10900598" cy="5061200"/>
        </p:xfrm>
        <a:graphic>
          <a:graphicData uri="http://schemas.openxmlformats.org/drawingml/2006/table">
            <a:tbl>
              <a:tblPr/>
              <a:tblGrid>
                <a:gridCol w="5450299">
                  <a:extLst>
                    <a:ext uri="{9D8B030D-6E8A-4147-A177-3AD203B41FA5}">
                      <a16:colId xmlns:a16="http://schemas.microsoft.com/office/drawing/2014/main" val="4206414748"/>
                    </a:ext>
                  </a:extLst>
                </a:gridCol>
                <a:gridCol w="5450299">
                  <a:extLst>
                    <a:ext uri="{9D8B030D-6E8A-4147-A177-3AD203B41FA5}">
                      <a16:colId xmlns:a16="http://schemas.microsoft.com/office/drawing/2014/main" val="22758245"/>
                    </a:ext>
                  </a:extLst>
                </a:gridCol>
              </a:tblGrid>
              <a:tr h="832513">
                <a:tc>
                  <a:txBody>
                    <a:bodyPr/>
                    <a:lstStyle/>
                    <a:p>
                      <a:r>
                        <a:rPr lang="en-US" sz="2000" b="1" dirty="0">
                          <a:effectLst/>
                          <a:latin typeface="inherit"/>
                        </a:rPr>
                        <a:t>Category</a:t>
                      </a:r>
                    </a:p>
                  </a:txBody>
                  <a:tcPr marL="80580" marR="80580" marT="40290" marB="40290" anchor="ctr">
                    <a:lnL w="9525" cap="flat" cmpd="sng" algn="ctr">
                      <a:solidFill>
                        <a:srgbClr val="D035F9"/>
                      </a:solidFill>
                      <a:prstDash val="solid"/>
                      <a:round/>
                      <a:headEnd type="none" w="med" len="med"/>
                      <a:tailEnd type="none" w="med" len="med"/>
                    </a:lnL>
                    <a:lnR w="9525" cap="flat" cmpd="sng" algn="ctr">
                      <a:solidFill>
                        <a:srgbClr val="D035F9"/>
                      </a:solidFill>
                      <a:prstDash val="solid"/>
                      <a:round/>
                      <a:headEnd type="none" w="med" len="med"/>
                      <a:tailEnd type="none" w="med" len="med"/>
                    </a:lnR>
                    <a:lnT w="9525" cap="flat" cmpd="sng" algn="ctr">
                      <a:solidFill>
                        <a:srgbClr val="D035F9"/>
                      </a:solidFill>
                      <a:prstDash val="solid"/>
                      <a:round/>
                      <a:headEnd type="none" w="med" len="med"/>
                      <a:tailEnd type="none" w="med" len="med"/>
                    </a:lnT>
                    <a:lnB w="9525" cap="flat" cmpd="sng" algn="ctr">
                      <a:solidFill>
                        <a:srgbClr val="D035F9"/>
                      </a:solidFill>
                      <a:prstDash val="solid"/>
                      <a:round/>
                      <a:headEnd type="none" w="med" len="med"/>
                      <a:tailEnd type="none" w="med" len="med"/>
                    </a:lnB>
                    <a:solidFill>
                      <a:srgbClr val="EEEEF2"/>
                    </a:solidFill>
                  </a:tcPr>
                </a:tc>
                <a:tc>
                  <a:txBody>
                    <a:bodyPr/>
                    <a:lstStyle/>
                    <a:p>
                      <a:r>
                        <a:rPr lang="en-US" sz="2000" b="1">
                          <a:effectLst/>
                          <a:latin typeface="inherit"/>
                        </a:rPr>
                        <a:t>Details</a:t>
                      </a:r>
                    </a:p>
                  </a:txBody>
                  <a:tcPr marL="80580" marR="80580" marT="40290" marB="40290" anchor="ctr">
                    <a:lnL w="9525" cap="flat" cmpd="sng" algn="ctr">
                      <a:solidFill>
                        <a:srgbClr val="D035F9"/>
                      </a:solidFill>
                      <a:prstDash val="solid"/>
                      <a:round/>
                      <a:headEnd type="none" w="med" len="med"/>
                      <a:tailEnd type="none" w="med" len="med"/>
                    </a:lnL>
                    <a:lnR w="9525" cap="flat" cmpd="sng" algn="ctr">
                      <a:solidFill>
                        <a:srgbClr val="D035F9"/>
                      </a:solidFill>
                      <a:prstDash val="solid"/>
                      <a:round/>
                      <a:headEnd type="none" w="med" len="med"/>
                      <a:tailEnd type="none" w="med" len="med"/>
                    </a:lnR>
                    <a:lnT w="9525" cap="flat" cmpd="sng" algn="ctr">
                      <a:solidFill>
                        <a:srgbClr val="D035F9"/>
                      </a:solidFill>
                      <a:prstDash val="solid"/>
                      <a:round/>
                      <a:headEnd type="none" w="med" len="med"/>
                      <a:tailEnd type="none" w="med" len="med"/>
                    </a:lnT>
                    <a:lnB w="9525" cap="flat" cmpd="sng" algn="ctr">
                      <a:solidFill>
                        <a:srgbClr val="D035F9"/>
                      </a:solidFill>
                      <a:prstDash val="solid"/>
                      <a:round/>
                      <a:headEnd type="none" w="med" len="med"/>
                      <a:tailEnd type="none" w="med" len="med"/>
                    </a:lnB>
                    <a:solidFill>
                      <a:srgbClr val="EEEEF2"/>
                    </a:solidFill>
                  </a:tcPr>
                </a:tc>
                <a:extLst>
                  <a:ext uri="{0D108BD9-81ED-4DB2-BD59-A6C34878D82A}">
                    <a16:rowId xmlns:a16="http://schemas.microsoft.com/office/drawing/2014/main" val="1738991976"/>
                  </a:ext>
                </a:extLst>
              </a:tr>
              <a:tr h="1531026">
                <a:tc>
                  <a:txBody>
                    <a:bodyPr/>
                    <a:lstStyle/>
                    <a:p>
                      <a:r>
                        <a:rPr lang="en-US" sz="2000" b="1" dirty="0">
                          <a:effectLst/>
                          <a:latin typeface="inherit"/>
                        </a:rPr>
                        <a:t>Eligibility </a:t>
                      </a:r>
                      <a:endParaRPr lang="en-US" sz="2000" dirty="0">
                        <a:effectLst/>
                        <a:latin typeface="inherit"/>
                      </a:endParaRPr>
                    </a:p>
                  </a:txBody>
                  <a:tcPr marL="80580" marR="80580" marT="40290" marB="40290" anchor="ctr">
                    <a:lnL w="9525" cap="flat" cmpd="sng" algn="ctr">
                      <a:solidFill>
                        <a:srgbClr val="D035F9"/>
                      </a:solidFill>
                      <a:prstDash val="solid"/>
                      <a:round/>
                      <a:headEnd type="none" w="med" len="med"/>
                      <a:tailEnd type="none" w="med" len="med"/>
                    </a:lnL>
                    <a:lnR w="9525" cap="flat" cmpd="sng" algn="ctr">
                      <a:solidFill>
                        <a:srgbClr val="D035F9"/>
                      </a:solidFill>
                      <a:prstDash val="solid"/>
                      <a:round/>
                      <a:headEnd type="none" w="med" len="med"/>
                      <a:tailEnd type="none" w="med" len="med"/>
                    </a:lnR>
                    <a:lnT w="9525" cap="flat" cmpd="sng" algn="ctr">
                      <a:solidFill>
                        <a:srgbClr val="D035F9"/>
                      </a:solidFill>
                      <a:prstDash val="solid"/>
                      <a:round/>
                      <a:headEnd type="none" w="med" len="med"/>
                      <a:tailEnd type="none" w="med" len="med"/>
                    </a:lnT>
                    <a:lnB w="9525" cap="flat" cmpd="sng" algn="ctr">
                      <a:solidFill>
                        <a:srgbClr val="D035F9"/>
                      </a:solidFill>
                      <a:prstDash val="solid"/>
                      <a:round/>
                      <a:headEnd type="none" w="med" len="med"/>
                      <a:tailEnd type="none" w="med" len="med"/>
                    </a:lnB>
                    <a:solidFill>
                      <a:srgbClr val="FBFCFE"/>
                    </a:solidFill>
                  </a:tcPr>
                </a:tc>
                <a:tc>
                  <a:txBody>
                    <a:bodyPr/>
                    <a:lstStyle/>
                    <a:p>
                      <a:r>
                        <a:rPr lang="en-US" sz="2000">
                          <a:effectLst/>
                          <a:latin typeface="inherit"/>
                        </a:rPr>
                        <a:t>– Participants of the Erasmus+ project activities</a:t>
                      </a:r>
                      <a:br>
                        <a:rPr lang="en-US" sz="2000">
                          <a:effectLst/>
                          <a:latin typeface="inherit"/>
                        </a:rPr>
                      </a:br>
                      <a:r>
                        <a:rPr lang="en-US" sz="2000">
                          <a:effectLst/>
                          <a:latin typeface="inherit"/>
                        </a:rPr>
                        <a:t>– Participating organisations, including informal groups of young people involved in an Erasmus+ project</a:t>
                      </a:r>
                    </a:p>
                  </a:txBody>
                  <a:tcPr marL="80580" marR="80580" marT="40290" marB="40290" anchor="ctr">
                    <a:lnL w="9525" cap="flat" cmpd="sng" algn="ctr">
                      <a:solidFill>
                        <a:srgbClr val="D035F9"/>
                      </a:solidFill>
                      <a:prstDash val="solid"/>
                      <a:round/>
                      <a:headEnd type="none" w="med" len="med"/>
                      <a:tailEnd type="none" w="med" len="med"/>
                    </a:lnL>
                    <a:lnR w="9525" cap="flat" cmpd="sng" algn="ctr">
                      <a:solidFill>
                        <a:srgbClr val="D035F9"/>
                      </a:solidFill>
                      <a:prstDash val="solid"/>
                      <a:round/>
                      <a:headEnd type="none" w="med" len="med"/>
                      <a:tailEnd type="none" w="med" len="med"/>
                    </a:lnR>
                    <a:lnT w="9525" cap="flat" cmpd="sng" algn="ctr">
                      <a:solidFill>
                        <a:srgbClr val="D035F9"/>
                      </a:solidFill>
                      <a:prstDash val="solid"/>
                      <a:round/>
                      <a:headEnd type="none" w="med" len="med"/>
                      <a:tailEnd type="none" w="med" len="med"/>
                    </a:lnT>
                    <a:lnB w="9525" cap="flat" cmpd="sng" algn="ctr">
                      <a:solidFill>
                        <a:srgbClr val="D035F9"/>
                      </a:solidFill>
                      <a:prstDash val="solid"/>
                      <a:round/>
                      <a:headEnd type="none" w="med" len="med"/>
                      <a:tailEnd type="none" w="med" len="med"/>
                    </a:lnB>
                    <a:solidFill>
                      <a:srgbClr val="FBFCFE"/>
                    </a:solidFill>
                  </a:tcPr>
                </a:tc>
                <a:extLst>
                  <a:ext uri="{0D108BD9-81ED-4DB2-BD59-A6C34878D82A}">
                    <a16:rowId xmlns:a16="http://schemas.microsoft.com/office/drawing/2014/main" val="1280258419"/>
                  </a:ext>
                </a:extLst>
              </a:tr>
              <a:tr h="322321">
                <a:tc>
                  <a:txBody>
                    <a:bodyPr/>
                    <a:lstStyle/>
                    <a:p>
                      <a:r>
                        <a:rPr lang="en-US" sz="2000" b="1">
                          <a:effectLst/>
                          <a:latin typeface="inherit"/>
                        </a:rPr>
                        <a:t>Duration</a:t>
                      </a:r>
                      <a:endParaRPr lang="en-US" sz="2000">
                        <a:effectLst/>
                        <a:latin typeface="inherit"/>
                      </a:endParaRPr>
                    </a:p>
                  </a:txBody>
                  <a:tcPr marL="80580" marR="80580" marT="40290" marB="40290" anchor="ctr">
                    <a:lnL w="9525" cap="flat" cmpd="sng" algn="ctr">
                      <a:solidFill>
                        <a:srgbClr val="D035F9"/>
                      </a:solidFill>
                      <a:prstDash val="solid"/>
                      <a:round/>
                      <a:headEnd type="none" w="med" len="med"/>
                      <a:tailEnd type="none" w="med" len="med"/>
                    </a:lnL>
                    <a:lnR w="9525" cap="flat" cmpd="sng" algn="ctr">
                      <a:solidFill>
                        <a:srgbClr val="D035F9"/>
                      </a:solidFill>
                      <a:prstDash val="solid"/>
                      <a:round/>
                      <a:headEnd type="none" w="med" len="med"/>
                      <a:tailEnd type="none" w="med" len="med"/>
                    </a:lnR>
                    <a:lnT w="9525" cap="flat" cmpd="sng" algn="ctr">
                      <a:solidFill>
                        <a:srgbClr val="D035F9"/>
                      </a:solidFill>
                      <a:prstDash val="solid"/>
                      <a:round/>
                      <a:headEnd type="none" w="med" len="med"/>
                      <a:tailEnd type="none" w="med" len="med"/>
                    </a:lnT>
                    <a:lnB w="9525" cap="flat" cmpd="sng" algn="ctr">
                      <a:solidFill>
                        <a:srgbClr val="D035F9"/>
                      </a:solidFill>
                      <a:prstDash val="solid"/>
                      <a:round/>
                      <a:headEnd type="none" w="med" len="med"/>
                      <a:tailEnd type="none" w="med" len="med"/>
                    </a:lnB>
                    <a:solidFill>
                      <a:srgbClr val="FFFFFF"/>
                    </a:solidFill>
                  </a:tcPr>
                </a:tc>
                <a:tc>
                  <a:txBody>
                    <a:bodyPr/>
                    <a:lstStyle/>
                    <a:p>
                      <a:r>
                        <a:rPr lang="en-US" sz="2000">
                          <a:effectLst/>
                          <a:latin typeface="inherit"/>
                        </a:rPr>
                        <a:t>2 – 12 months</a:t>
                      </a:r>
                    </a:p>
                  </a:txBody>
                  <a:tcPr marL="80580" marR="80580" marT="40290" marB="40290" anchor="ctr">
                    <a:lnL w="9525" cap="flat" cmpd="sng" algn="ctr">
                      <a:solidFill>
                        <a:srgbClr val="D035F9"/>
                      </a:solidFill>
                      <a:prstDash val="solid"/>
                      <a:round/>
                      <a:headEnd type="none" w="med" len="med"/>
                      <a:tailEnd type="none" w="med" len="med"/>
                    </a:lnL>
                    <a:lnR w="9525" cap="flat" cmpd="sng" algn="ctr">
                      <a:solidFill>
                        <a:srgbClr val="D035F9"/>
                      </a:solidFill>
                      <a:prstDash val="solid"/>
                      <a:round/>
                      <a:headEnd type="none" w="med" len="med"/>
                      <a:tailEnd type="none" w="med" len="med"/>
                    </a:lnR>
                    <a:lnT w="9525" cap="flat" cmpd="sng" algn="ctr">
                      <a:solidFill>
                        <a:srgbClr val="D035F9"/>
                      </a:solidFill>
                      <a:prstDash val="solid"/>
                      <a:round/>
                      <a:headEnd type="none" w="med" len="med"/>
                      <a:tailEnd type="none" w="med" len="med"/>
                    </a:lnT>
                    <a:lnB w="9525" cap="flat" cmpd="sng" algn="ctr">
                      <a:solidFill>
                        <a:srgbClr val="D035F9"/>
                      </a:solidFill>
                      <a:prstDash val="solid"/>
                      <a:round/>
                      <a:headEnd type="none" w="med" len="med"/>
                      <a:tailEnd type="none" w="med" len="med"/>
                    </a:lnB>
                    <a:solidFill>
                      <a:srgbClr val="FFFFFF"/>
                    </a:solidFill>
                  </a:tcPr>
                </a:tc>
                <a:extLst>
                  <a:ext uri="{0D108BD9-81ED-4DB2-BD59-A6C34878D82A}">
                    <a16:rowId xmlns:a16="http://schemas.microsoft.com/office/drawing/2014/main" val="3617313629"/>
                  </a:ext>
                </a:extLst>
              </a:tr>
              <a:tr h="322321">
                <a:tc>
                  <a:txBody>
                    <a:bodyPr/>
                    <a:lstStyle/>
                    <a:p>
                      <a:r>
                        <a:rPr lang="en-US" sz="2000" b="1">
                          <a:effectLst/>
                          <a:latin typeface="inherit"/>
                        </a:rPr>
                        <a:t>Application Timeline</a:t>
                      </a:r>
                      <a:endParaRPr lang="en-US" sz="2000">
                        <a:effectLst/>
                        <a:latin typeface="inherit"/>
                      </a:endParaRPr>
                    </a:p>
                  </a:txBody>
                  <a:tcPr marL="80580" marR="80580" marT="40290" marB="40290" anchor="ctr">
                    <a:lnL w="9525" cap="flat" cmpd="sng" algn="ctr">
                      <a:solidFill>
                        <a:srgbClr val="D035F9"/>
                      </a:solidFill>
                      <a:prstDash val="solid"/>
                      <a:round/>
                      <a:headEnd type="none" w="med" len="med"/>
                      <a:tailEnd type="none" w="med" len="med"/>
                    </a:lnL>
                    <a:lnR w="9525" cap="flat" cmpd="sng" algn="ctr">
                      <a:solidFill>
                        <a:srgbClr val="D035F9"/>
                      </a:solidFill>
                      <a:prstDash val="solid"/>
                      <a:round/>
                      <a:headEnd type="none" w="med" len="med"/>
                      <a:tailEnd type="none" w="med" len="med"/>
                    </a:lnR>
                    <a:lnT w="9525" cap="flat" cmpd="sng" algn="ctr">
                      <a:solidFill>
                        <a:srgbClr val="D035F9"/>
                      </a:solidFill>
                      <a:prstDash val="solid"/>
                      <a:round/>
                      <a:headEnd type="none" w="med" len="med"/>
                      <a:tailEnd type="none" w="med" len="med"/>
                    </a:lnT>
                    <a:lnB w="9525" cap="flat" cmpd="sng" algn="ctr">
                      <a:solidFill>
                        <a:srgbClr val="D035F9"/>
                      </a:solidFill>
                      <a:prstDash val="solid"/>
                      <a:round/>
                      <a:headEnd type="none" w="med" len="med"/>
                      <a:tailEnd type="none" w="med" len="med"/>
                    </a:lnB>
                    <a:solidFill>
                      <a:srgbClr val="FBFCFE"/>
                    </a:solidFill>
                  </a:tcPr>
                </a:tc>
                <a:tc>
                  <a:txBody>
                    <a:bodyPr/>
                    <a:lstStyle/>
                    <a:p>
                      <a:r>
                        <a:rPr lang="en-US" sz="2000">
                          <a:effectLst/>
                          <a:latin typeface="inherit"/>
                        </a:rPr>
                        <a:t>Varies</a:t>
                      </a:r>
                    </a:p>
                  </a:txBody>
                  <a:tcPr marL="80580" marR="80580" marT="40290" marB="40290" anchor="ctr">
                    <a:lnL w="9525" cap="flat" cmpd="sng" algn="ctr">
                      <a:solidFill>
                        <a:srgbClr val="D035F9"/>
                      </a:solidFill>
                      <a:prstDash val="solid"/>
                      <a:round/>
                      <a:headEnd type="none" w="med" len="med"/>
                      <a:tailEnd type="none" w="med" len="med"/>
                    </a:lnL>
                    <a:lnR w="9525" cap="flat" cmpd="sng" algn="ctr">
                      <a:solidFill>
                        <a:srgbClr val="D035F9"/>
                      </a:solidFill>
                      <a:prstDash val="solid"/>
                      <a:round/>
                      <a:headEnd type="none" w="med" len="med"/>
                      <a:tailEnd type="none" w="med" len="med"/>
                    </a:lnR>
                    <a:lnT w="9525" cap="flat" cmpd="sng" algn="ctr">
                      <a:solidFill>
                        <a:srgbClr val="D035F9"/>
                      </a:solidFill>
                      <a:prstDash val="solid"/>
                      <a:round/>
                      <a:headEnd type="none" w="med" len="med"/>
                      <a:tailEnd type="none" w="med" len="med"/>
                    </a:lnT>
                    <a:lnB w="9525" cap="flat" cmpd="sng" algn="ctr">
                      <a:solidFill>
                        <a:srgbClr val="D035F9"/>
                      </a:solidFill>
                      <a:prstDash val="solid"/>
                      <a:round/>
                      <a:headEnd type="none" w="med" len="med"/>
                      <a:tailEnd type="none" w="med" len="med"/>
                    </a:lnB>
                    <a:solidFill>
                      <a:srgbClr val="FBFCFE"/>
                    </a:solidFill>
                  </a:tcPr>
                </a:tc>
                <a:extLst>
                  <a:ext uri="{0D108BD9-81ED-4DB2-BD59-A6C34878D82A}">
                    <a16:rowId xmlns:a16="http://schemas.microsoft.com/office/drawing/2014/main" val="4240222924"/>
                  </a:ext>
                </a:extLst>
              </a:tr>
              <a:tr h="1047544">
                <a:tc>
                  <a:txBody>
                    <a:bodyPr/>
                    <a:lstStyle/>
                    <a:p>
                      <a:r>
                        <a:rPr lang="en-US" sz="2000" b="1">
                          <a:effectLst/>
                          <a:latin typeface="inherit"/>
                        </a:rPr>
                        <a:t>Benefit of the Program</a:t>
                      </a:r>
                      <a:endParaRPr lang="en-US" sz="2000">
                        <a:effectLst/>
                        <a:latin typeface="inherit"/>
                      </a:endParaRPr>
                    </a:p>
                  </a:txBody>
                  <a:tcPr marL="80580" marR="80580" marT="40290" marB="40290" anchor="ctr">
                    <a:lnL w="9525" cap="flat" cmpd="sng" algn="ctr">
                      <a:solidFill>
                        <a:srgbClr val="D035F9"/>
                      </a:solidFill>
                      <a:prstDash val="solid"/>
                      <a:round/>
                      <a:headEnd type="none" w="med" len="med"/>
                      <a:tailEnd type="none" w="med" len="med"/>
                    </a:lnL>
                    <a:lnR w="9525" cap="flat" cmpd="sng" algn="ctr">
                      <a:solidFill>
                        <a:srgbClr val="D035F9"/>
                      </a:solidFill>
                      <a:prstDash val="solid"/>
                      <a:round/>
                      <a:headEnd type="none" w="med" len="med"/>
                      <a:tailEnd type="none" w="med" len="med"/>
                    </a:lnR>
                    <a:lnT w="9525" cap="flat" cmpd="sng" algn="ctr">
                      <a:solidFill>
                        <a:srgbClr val="D035F9"/>
                      </a:solidFill>
                      <a:prstDash val="solid"/>
                      <a:round/>
                      <a:headEnd type="none" w="med" len="med"/>
                      <a:tailEnd type="none" w="med" len="med"/>
                    </a:lnT>
                    <a:lnB w="9525" cap="flat" cmpd="sng" algn="ctr">
                      <a:solidFill>
                        <a:srgbClr val="D035F9"/>
                      </a:solidFill>
                      <a:prstDash val="solid"/>
                      <a:round/>
                      <a:headEnd type="none" w="med" len="med"/>
                      <a:tailEnd type="none" w="med" len="med"/>
                    </a:lnB>
                    <a:solidFill>
                      <a:srgbClr val="FFFFFF"/>
                    </a:solidFill>
                  </a:tcPr>
                </a:tc>
                <a:tc>
                  <a:txBody>
                    <a:bodyPr/>
                    <a:lstStyle/>
                    <a:p>
                      <a:r>
                        <a:rPr lang="en-US" sz="2000">
                          <a:effectLst/>
                          <a:latin typeface="inherit"/>
                        </a:rPr>
                        <a:t>Exempt from fees for tuition, registration, examinations, and charges for access to laboratories or libraries</a:t>
                      </a:r>
                    </a:p>
                  </a:txBody>
                  <a:tcPr marL="80580" marR="80580" marT="40290" marB="40290" anchor="ctr">
                    <a:lnL w="9525" cap="flat" cmpd="sng" algn="ctr">
                      <a:solidFill>
                        <a:srgbClr val="D035F9"/>
                      </a:solidFill>
                      <a:prstDash val="solid"/>
                      <a:round/>
                      <a:headEnd type="none" w="med" len="med"/>
                      <a:tailEnd type="none" w="med" len="med"/>
                    </a:lnL>
                    <a:lnR w="9525" cap="flat" cmpd="sng" algn="ctr">
                      <a:solidFill>
                        <a:srgbClr val="D035F9"/>
                      </a:solidFill>
                      <a:prstDash val="solid"/>
                      <a:round/>
                      <a:headEnd type="none" w="med" len="med"/>
                      <a:tailEnd type="none" w="med" len="med"/>
                    </a:lnR>
                    <a:lnT w="9525" cap="flat" cmpd="sng" algn="ctr">
                      <a:solidFill>
                        <a:srgbClr val="D035F9"/>
                      </a:solidFill>
                      <a:prstDash val="solid"/>
                      <a:round/>
                      <a:headEnd type="none" w="med" len="med"/>
                      <a:tailEnd type="none" w="med" len="med"/>
                    </a:lnT>
                    <a:lnB w="9525" cap="flat" cmpd="sng" algn="ctr">
                      <a:solidFill>
                        <a:srgbClr val="D035F9"/>
                      </a:solidFill>
                      <a:prstDash val="solid"/>
                      <a:round/>
                      <a:headEnd type="none" w="med" len="med"/>
                      <a:tailEnd type="none" w="med" len="med"/>
                    </a:lnB>
                    <a:solidFill>
                      <a:srgbClr val="FFFFFF"/>
                    </a:solidFill>
                  </a:tcPr>
                </a:tc>
                <a:extLst>
                  <a:ext uri="{0D108BD9-81ED-4DB2-BD59-A6C34878D82A}">
                    <a16:rowId xmlns:a16="http://schemas.microsoft.com/office/drawing/2014/main" val="3427401093"/>
                  </a:ext>
                </a:extLst>
              </a:tr>
              <a:tr h="805803">
                <a:tc>
                  <a:txBody>
                    <a:bodyPr/>
                    <a:lstStyle/>
                    <a:p>
                      <a:r>
                        <a:rPr lang="en-US" sz="2000" b="1">
                          <a:effectLst/>
                          <a:latin typeface="inherit"/>
                        </a:rPr>
                        <a:t>Who Should Apply </a:t>
                      </a:r>
                      <a:endParaRPr lang="en-US" sz="2000">
                        <a:effectLst/>
                        <a:latin typeface="inherit"/>
                      </a:endParaRPr>
                    </a:p>
                  </a:txBody>
                  <a:tcPr marL="80580" marR="80580" marT="40290" marB="40290" anchor="ctr">
                    <a:lnL w="9525" cap="flat" cmpd="sng" algn="ctr">
                      <a:solidFill>
                        <a:srgbClr val="D035F9"/>
                      </a:solidFill>
                      <a:prstDash val="solid"/>
                      <a:round/>
                      <a:headEnd type="none" w="med" len="med"/>
                      <a:tailEnd type="none" w="med" len="med"/>
                    </a:lnL>
                    <a:lnR w="9525" cap="flat" cmpd="sng" algn="ctr">
                      <a:solidFill>
                        <a:srgbClr val="D035F9"/>
                      </a:solidFill>
                      <a:prstDash val="solid"/>
                      <a:round/>
                      <a:headEnd type="none" w="med" len="med"/>
                      <a:tailEnd type="none" w="med" len="med"/>
                    </a:lnR>
                    <a:lnT w="9525" cap="flat" cmpd="sng" algn="ctr">
                      <a:solidFill>
                        <a:srgbClr val="D035F9"/>
                      </a:solidFill>
                      <a:prstDash val="solid"/>
                      <a:round/>
                      <a:headEnd type="none" w="med" len="med"/>
                      <a:tailEnd type="none" w="med" len="med"/>
                    </a:lnT>
                    <a:lnB w="9525" cap="flat" cmpd="sng" algn="ctr">
                      <a:solidFill>
                        <a:srgbClr val="D035F9"/>
                      </a:solidFill>
                      <a:prstDash val="solid"/>
                      <a:round/>
                      <a:headEnd type="none" w="med" len="med"/>
                      <a:tailEnd type="none" w="med" len="med"/>
                    </a:lnB>
                    <a:solidFill>
                      <a:srgbClr val="FBFCFE"/>
                    </a:solidFill>
                  </a:tcPr>
                </a:tc>
                <a:tc>
                  <a:txBody>
                    <a:bodyPr/>
                    <a:lstStyle/>
                    <a:p>
                      <a:r>
                        <a:rPr lang="en-US" sz="2000" dirty="0">
                          <a:effectLst/>
                          <a:latin typeface="inherit"/>
                        </a:rPr>
                        <a:t>Higher education students at the short-cycle, bachelor’s, master’s, and doctoral levels</a:t>
                      </a:r>
                    </a:p>
                  </a:txBody>
                  <a:tcPr marL="80580" marR="80580" marT="40290" marB="40290" anchor="ctr">
                    <a:lnL w="9525" cap="flat" cmpd="sng" algn="ctr">
                      <a:solidFill>
                        <a:srgbClr val="D035F9"/>
                      </a:solidFill>
                      <a:prstDash val="solid"/>
                      <a:round/>
                      <a:headEnd type="none" w="med" len="med"/>
                      <a:tailEnd type="none" w="med" len="med"/>
                    </a:lnL>
                    <a:lnR w="9525" cap="flat" cmpd="sng" algn="ctr">
                      <a:solidFill>
                        <a:srgbClr val="D035F9"/>
                      </a:solidFill>
                      <a:prstDash val="solid"/>
                      <a:round/>
                      <a:headEnd type="none" w="med" len="med"/>
                      <a:tailEnd type="none" w="med" len="med"/>
                    </a:lnR>
                    <a:lnT w="9525" cap="flat" cmpd="sng" algn="ctr">
                      <a:solidFill>
                        <a:srgbClr val="D035F9"/>
                      </a:solidFill>
                      <a:prstDash val="solid"/>
                      <a:round/>
                      <a:headEnd type="none" w="med" len="med"/>
                      <a:tailEnd type="none" w="med" len="med"/>
                    </a:lnT>
                    <a:lnB w="9525" cap="flat" cmpd="sng" algn="ctr">
                      <a:solidFill>
                        <a:srgbClr val="D035F9"/>
                      </a:solidFill>
                      <a:prstDash val="solid"/>
                      <a:round/>
                      <a:headEnd type="none" w="med" len="med"/>
                      <a:tailEnd type="none" w="med" len="med"/>
                    </a:lnB>
                    <a:solidFill>
                      <a:srgbClr val="FBFCFE"/>
                    </a:solidFill>
                  </a:tcPr>
                </a:tc>
                <a:extLst>
                  <a:ext uri="{0D108BD9-81ED-4DB2-BD59-A6C34878D82A}">
                    <a16:rowId xmlns:a16="http://schemas.microsoft.com/office/drawing/2014/main" val="3961082964"/>
                  </a:ext>
                </a:extLst>
              </a:tr>
            </a:tbl>
          </a:graphicData>
        </a:graphic>
      </p:graphicFrame>
      <p:sp>
        <p:nvSpPr>
          <p:cNvPr id="6" name="Rectangle 1"/>
          <p:cNvSpPr>
            <a:spLocks noChangeArrowheads="1"/>
          </p:cNvSpPr>
          <p:nvPr/>
        </p:nvSpPr>
        <p:spPr bwMode="auto">
          <a:xfrm>
            <a:off x="257033" y="714007"/>
            <a:ext cx="11673334" cy="13849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424242"/>
                </a:solidFill>
                <a:effectLst/>
                <a:latin typeface="Poppins"/>
              </a:rPr>
              <a:t>Erasmus+</a:t>
            </a:r>
            <a:endParaRPr kumimoji="0" lang="en-US" altLang="en-US" b="1" i="0" u="none" strike="noStrike" cap="none" normalizeH="0" baseline="0" dirty="0" smtClean="0">
              <a:ln>
                <a:noFill/>
              </a:ln>
              <a:solidFill>
                <a:srgbClr val="424242"/>
              </a:solidFill>
              <a:effectLst/>
              <a:latin typeface="var(--theme-font-family)"/>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424242"/>
                </a:solidFill>
                <a:effectLst/>
                <a:latin typeface="Noto Sans"/>
              </a:rPr>
              <a:t>The </a:t>
            </a:r>
            <a:r>
              <a:rPr kumimoji="0" lang="en-US" altLang="en-US" sz="1600" b="1" i="0" u="none" strike="noStrike" cap="none" normalizeH="0" baseline="0" dirty="0" smtClean="0">
                <a:ln>
                  <a:noFill/>
                </a:ln>
                <a:solidFill>
                  <a:srgbClr val="424242"/>
                </a:solidFill>
                <a:effectLst/>
                <a:latin typeface="Noto Sans"/>
              </a:rPr>
              <a:t>Erasmus+ exchange program for Indian students</a:t>
            </a:r>
            <a:r>
              <a:rPr kumimoji="0" lang="en-US" altLang="en-US" sz="1600" b="0" i="0" u="none" strike="noStrike" cap="none" normalizeH="0" baseline="0" dirty="0" smtClean="0">
                <a:ln>
                  <a:noFill/>
                </a:ln>
                <a:solidFill>
                  <a:srgbClr val="424242"/>
                </a:solidFill>
                <a:effectLst/>
                <a:latin typeface="Noto Sans"/>
              </a:rPr>
              <a:t> helps </a:t>
            </a:r>
            <a:r>
              <a:rPr kumimoji="0" lang="en-US" altLang="en-US" sz="1600" b="0" i="0" u="none" strike="noStrike" cap="none" normalizeH="0" baseline="0" dirty="0" err="1" smtClean="0">
                <a:ln>
                  <a:noFill/>
                </a:ln>
                <a:solidFill>
                  <a:srgbClr val="424242"/>
                </a:solidFill>
                <a:effectLst/>
                <a:latin typeface="Noto Sans"/>
              </a:rPr>
              <a:t>organise</a:t>
            </a:r>
            <a:r>
              <a:rPr kumimoji="0" lang="en-US" altLang="en-US" sz="1600" b="0" i="0" u="none" strike="noStrike" cap="none" normalizeH="0" baseline="0" dirty="0" smtClean="0">
                <a:ln>
                  <a:noFill/>
                </a:ln>
                <a:solidFill>
                  <a:srgbClr val="424242"/>
                </a:solidFill>
                <a:effectLst/>
                <a:latin typeface="Noto Sans"/>
              </a:rPr>
              <a:t> student and doctoral candidate exchanges within countries fully part of the overall program. If you want to improve your communication, language and intercultural skills, then the Erasmus+ program is an excellent fit for you. </a:t>
            </a:r>
            <a:endParaRPr kumimoji="0" lang="en-US" altLang="en-US" sz="1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620616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72374705"/>
              </p:ext>
            </p:extLst>
          </p:nvPr>
        </p:nvGraphicFramePr>
        <p:xfrm>
          <a:off x="101600" y="1690688"/>
          <a:ext cx="11353800" cy="5529708"/>
        </p:xfrm>
        <a:graphic>
          <a:graphicData uri="http://schemas.openxmlformats.org/drawingml/2006/table">
            <a:tbl>
              <a:tblPr/>
              <a:tblGrid>
                <a:gridCol w="5676900">
                  <a:extLst>
                    <a:ext uri="{9D8B030D-6E8A-4147-A177-3AD203B41FA5}">
                      <a16:colId xmlns:a16="http://schemas.microsoft.com/office/drawing/2014/main" val="353033170"/>
                    </a:ext>
                  </a:extLst>
                </a:gridCol>
                <a:gridCol w="5676900">
                  <a:extLst>
                    <a:ext uri="{9D8B030D-6E8A-4147-A177-3AD203B41FA5}">
                      <a16:colId xmlns:a16="http://schemas.microsoft.com/office/drawing/2014/main" val="2757664838"/>
                    </a:ext>
                  </a:extLst>
                </a:gridCol>
              </a:tblGrid>
              <a:tr h="294754">
                <a:tc>
                  <a:txBody>
                    <a:bodyPr/>
                    <a:lstStyle/>
                    <a:p>
                      <a:r>
                        <a:rPr lang="en-US" sz="2000" b="1" dirty="0">
                          <a:effectLst/>
                          <a:latin typeface="inherit"/>
                        </a:rPr>
                        <a:t>Category</a:t>
                      </a:r>
                    </a:p>
                  </a:txBody>
                  <a:tcPr marL="58018" marR="58018" marT="29009" marB="29009" anchor="ctr">
                    <a:lnL w="9525" cap="flat" cmpd="sng" algn="ctr">
                      <a:solidFill>
                        <a:srgbClr val="802EBE"/>
                      </a:solidFill>
                      <a:prstDash val="solid"/>
                      <a:round/>
                      <a:headEnd type="none" w="med" len="med"/>
                      <a:tailEnd type="none" w="med" len="med"/>
                    </a:lnL>
                    <a:lnR w="9525" cap="flat" cmpd="sng" algn="ctr">
                      <a:solidFill>
                        <a:srgbClr val="802EBE"/>
                      </a:solidFill>
                      <a:prstDash val="solid"/>
                      <a:round/>
                      <a:headEnd type="none" w="med" len="med"/>
                      <a:tailEnd type="none" w="med" len="med"/>
                    </a:lnR>
                    <a:lnT w="9525" cap="flat" cmpd="sng" algn="ctr">
                      <a:solidFill>
                        <a:srgbClr val="802EBE"/>
                      </a:solidFill>
                      <a:prstDash val="solid"/>
                      <a:round/>
                      <a:headEnd type="none" w="med" len="med"/>
                      <a:tailEnd type="none" w="med" len="med"/>
                    </a:lnT>
                    <a:lnB w="9525" cap="flat" cmpd="sng" algn="ctr">
                      <a:solidFill>
                        <a:srgbClr val="802EBE"/>
                      </a:solidFill>
                      <a:prstDash val="solid"/>
                      <a:round/>
                      <a:headEnd type="none" w="med" len="med"/>
                      <a:tailEnd type="none" w="med" len="med"/>
                    </a:lnB>
                    <a:solidFill>
                      <a:srgbClr val="EEEEF2"/>
                    </a:solidFill>
                  </a:tcPr>
                </a:tc>
                <a:tc>
                  <a:txBody>
                    <a:bodyPr/>
                    <a:lstStyle/>
                    <a:p>
                      <a:r>
                        <a:rPr lang="en-US" sz="2000" b="1">
                          <a:effectLst/>
                          <a:latin typeface="inherit"/>
                        </a:rPr>
                        <a:t>Details</a:t>
                      </a:r>
                    </a:p>
                  </a:txBody>
                  <a:tcPr marL="58018" marR="58018" marT="29009" marB="29009" anchor="ctr">
                    <a:lnL w="9525" cap="flat" cmpd="sng" algn="ctr">
                      <a:solidFill>
                        <a:srgbClr val="802EBE"/>
                      </a:solidFill>
                      <a:prstDash val="solid"/>
                      <a:round/>
                      <a:headEnd type="none" w="med" len="med"/>
                      <a:tailEnd type="none" w="med" len="med"/>
                    </a:lnL>
                    <a:lnR w="9525" cap="flat" cmpd="sng" algn="ctr">
                      <a:solidFill>
                        <a:srgbClr val="802EBE"/>
                      </a:solidFill>
                      <a:prstDash val="solid"/>
                      <a:round/>
                      <a:headEnd type="none" w="med" len="med"/>
                      <a:tailEnd type="none" w="med" len="med"/>
                    </a:lnR>
                    <a:lnT w="9525" cap="flat" cmpd="sng" algn="ctr">
                      <a:solidFill>
                        <a:srgbClr val="802EBE"/>
                      </a:solidFill>
                      <a:prstDash val="solid"/>
                      <a:round/>
                      <a:headEnd type="none" w="med" len="med"/>
                      <a:tailEnd type="none" w="med" len="med"/>
                    </a:lnT>
                    <a:lnB w="9525" cap="flat" cmpd="sng" algn="ctr">
                      <a:solidFill>
                        <a:srgbClr val="802EBE"/>
                      </a:solidFill>
                      <a:prstDash val="solid"/>
                      <a:round/>
                      <a:headEnd type="none" w="med" len="med"/>
                      <a:tailEnd type="none" w="med" len="med"/>
                    </a:lnB>
                    <a:solidFill>
                      <a:srgbClr val="EEEEF2"/>
                    </a:solidFill>
                  </a:tcPr>
                </a:tc>
                <a:extLst>
                  <a:ext uri="{0D108BD9-81ED-4DB2-BD59-A6C34878D82A}">
                    <a16:rowId xmlns:a16="http://schemas.microsoft.com/office/drawing/2014/main" val="2213764250"/>
                  </a:ext>
                </a:extLst>
              </a:tr>
              <a:tr h="2259766">
                <a:tc>
                  <a:txBody>
                    <a:bodyPr/>
                    <a:lstStyle/>
                    <a:p>
                      <a:r>
                        <a:rPr lang="en-US" sz="2000" b="1" dirty="0">
                          <a:effectLst/>
                          <a:latin typeface="inherit"/>
                        </a:rPr>
                        <a:t>Eligibility </a:t>
                      </a:r>
                      <a:endParaRPr lang="en-US" sz="2000" dirty="0">
                        <a:effectLst/>
                        <a:latin typeface="inherit"/>
                      </a:endParaRPr>
                    </a:p>
                  </a:txBody>
                  <a:tcPr marL="58018" marR="58018" marT="29009" marB="29009" anchor="ctr">
                    <a:lnL w="9525" cap="flat" cmpd="sng" algn="ctr">
                      <a:solidFill>
                        <a:srgbClr val="802EBE"/>
                      </a:solidFill>
                      <a:prstDash val="solid"/>
                      <a:round/>
                      <a:headEnd type="none" w="med" len="med"/>
                      <a:tailEnd type="none" w="med" len="med"/>
                    </a:lnL>
                    <a:lnR w="9525" cap="flat" cmpd="sng" algn="ctr">
                      <a:solidFill>
                        <a:srgbClr val="802EBE"/>
                      </a:solidFill>
                      <a:prstDash val="solid"/>
                      <a:round/>
                      <a:headEnd type="none" w="med" len="med"/>
                      <a:tailEnd type="none" w="med" len="med"/>
                    </a:lnR>
                    <a:lnT w="9525" cap="flat" cmpd="sng" algn="ctr">
                      <a:solidFill>
                        <a:srgbClr val="802EBE"/>
                      </a:solidFill>
                      <a:prstDash val="solid"/>
                      <a:round/>
                      <a:headEnd type="none" w="med" len="med"/>
                      <a:tailEnd type="none" w="med" len="med"/>
                    </a:lnT>
                    <a:lnB w="9525" cap="flat" cmpd="sng" algn="ctr">
                      <a:solidFill>
                        <a:srgbClr val="802EBE"/>
                      </a:solidFill>
                      <a:prstDash val="solid"/>
                      <a:round/>
                      <a:headEnd type="none" w="med" len="med"/>
                      <a:tailEnd type="none" w="med" len="med"/>
                    </a:lnB>
                    <a:solidFill>
                      <a:srgbClr val="FBFCFE"/>
                    </a:solidFill>
                  </a:tcPr>
                </a:tc>
                <a:tc>
                  <a:txBody>
                    <a:bodyPr/>
                    <a:lstStyle/>
                    <a:p>
                      <a:r>
                        <a:rPr lang="en-US" sz="2000">
                          <a:effectLst/>
                          <a:latin typeface="inherit"/>
                        </a:rPr>
                        <a:t>– Must be a citizen of an ASEAN country or Timor-Leste (permanent residents may be considered).</a:t>
                      </a:r>
                      <a:br>
                        <a:rPr lang="en-US" sz="2000">
                          <a:effectLst/>
                          <a:latin typeface="inherit"/>
                        </a:rPr>
                      </a:br>
                      <a:r>
                        <a:rPr lang="en-US" sz="2000">
                          <a:effectLst/>
                          <a:latin typeface="inherit"/>
                        </a:rPr>
                        <a:t>– Must have adequate English communication skills to engage in discussions and activities.</a:t>
                      </a:r>
                      <a:br>
                        <a:rPr lang="en-US" sz="2000">
                          <a:effectLst/>
                          <a:latin typeface="inherit"/>
                        </a:rPr>
                      </a:br>
                      <a:r>
                        <a:rPr lang="en-US" sz="2000">
                          <a:effectLst/>
                          <a:latin typeface="inherit"/>
                        </a:rPr>
                        <a:t>– Age requirement: 18–35 years (15–18 for high school students; supervisors under 40).</a:t>
                      </a:r>
                      <a:br>
                        <a:rPr lang="en-US" sz="2000">
                          <a:effectLst/>
                          <a:latin typeface="inherit"/>
                        </a:rPr>
                      </a:br>
                      <a:r>
                        <a:rPr lang="en-US" sz="2000">
                          <a:effectLst/>
                          <a:latin typeface="inherit"/>
                        </a:rPr>
                        <a:t>– Studied or worked with the Japanese language, culture, or business for over a year.</a:t>
                      </a:r>
                    </a:p>
                  </a:txBody>
                  <a:tcPr marL="58018" marR="58018" marT="29009" marB="29009" anchor="ctr">
                    <a:lnL w="9525" cap="flat" cmpd="sng" algn="ctr">
                      <a:solidFill>
                        <a:srgbClr val="802EBE"/>
                      </a:solidFill>
                      <a:prstDash val="solid"/>
                      <a:round/>
                      <a:headEnd type="none" w="med" len="med"/>
                      <a:tailEnd type="none" w="med" len="med"/>
                    </a:lnL>
                    <a:lnR w="9525" cap="flat" cmpd="sng" algn="ctr">
                      <a:solidFill>
                        <a:srgbClr val="802EBE"/>
                      </a:solidFill>
                      <a:prstDash val="solid"/>
                      <a:round/>
                      <a:headEnd type="none" w="med" len="med"/>
                      <a:tailEnd type="none" w="med" len="med"/>
                    </a:lnR>
                    <a:lnT w="9525" cap="flat" cmpd="sng" algn="ctr">
                      <a:solidFill>
                        <a:srgbClr val="802EBE"/>
                      </a:solidFill>
                      <a:prstDash val="solid"/>
                      <a:round/>
                      <a:headEnd type="none" w="med" len="med"/>
                      <a:tailEnd type="none" w="med" len="med"/>
                    </a:lnT>
                    <a:lnB w="9525" cap="flat" cmpd="sng" algn="ctr">
                      <a:solidFill>
                        <a:srgbClr val="802EBE"/>
                      </a:solidFill>
                      <a:prstDash val="solid"/>
                      <a:round/>
                      <a:headEnd type="none" w="med" len="med"/>
                      <a:tailEnd type="none" w="med" len="med"/>
                    </a:lnB>
                    <a:solidFill>
                      <a:srgbClr val="FBFCFE"/>
                    </a:solidFill>
                  </a:tcPr>
                </a:tc>
                <a:extLst>
                  <a:ext uri="{0D108BD9-81ED-4DB2-BD59-A6C34878D82A}">
                    <a16:rowId xmlns:a16="http://schemas.microsoft.com/office/drawing/2014/main" val="2307471404"/>
                  </a:ext>
                </a:extLst>
              </a:tr>
              <a:tr h="304939">
                <a:tc>
                  <a:txBody>
                    <a:bodyPr/>
                    <a:lstStyle/>
                    <a:p>
                      <a:r>
                        <a:rPr lang="en-US" sz="2000" b="1">
                          <a:effectLst/>
                          <a:latin typeface="inherit"/>
                        </a:rPr>
                        <a:t>Duration</a:t>
                      </a:r>
                      <a:endParaRPr lang="en-US" sz="2000">
                        <a:effectLst/>
                        <a:latin typeface="inherit"/>
                      </a:endParaRPr>
                    </a:p>
                  </a:txBody>
                  <a:tcPr marL="58018" marR="58018" marT="29009" marB="29009" anchor="ctr">
                    <a:lnL w="9525" cap="flat" cmpd="sng" algn="ctr">
                      <a:solidFill>
                        <a:srgbClr val="802EBE"/>
                      </a:solidFill>
                      <a:prstDash val="solid"/>
                      <a:round/>
                      <a:headEnd type="none" w="med" len="med"/>
                      <a:tailEnd type="none" w="med" len="med"/>
                    </a:lnL>
                    <a:lnR w="9525" cap="flat" cmpd="sng" algn="ctr">
                      <a:solidFill>
                        <a:srgbClr val="802EBE"/>
                      </a:solidFill>
                      <a:prstDash val="solid"/>
                      <a:round/>
                      <a:headEnd type="none" w="med" len="med"/>
                      <a:tailEnd type="none" w="med" len="med"/>
                    </a:lnR>
                    <a:lnT w="9525" cap="flat" cmpd="sng" algn="ctr">
                      <a:solidFill>
                        <a:srgbClr val="802EBE"/>
                      </a:solidFill>
                      <a:prstDash val="solid"/>
                      <a:round/>
                      <a:headEnd type="none" w="med" len="med"/>
                      <a:tailEnd type="none" w="med" len="med"/>
                    </a:lnT>
                    <a:lnB w="9525" cap="flat" cmpd="sng" algn="ctr">
                      <a:solidFill>
                        <a:srgbClr val="003FBE"/>
                      </a:solidFill>
                      <a:prstDash val="solid"/>
                      <a:round/>
                      <a:headEnd type="none" w="med" len="med"/>
                      <a:tailEnd type="none" w="med" len="med"/>
                    </a:lnB>
                    <a:solidFill>
                      <a:srgbClr val="FFFFFF"/>
                    </a:solidFill>
                  </a:tcPr>
                </a:tc>
                <a:tc>
                  <a:txBody>
                    <a:bodyPr/>
                    <a:lstStyle/>
                    <a:p>
                      <a:r>
                        <a:rPr lang="en-US" sz="2000">
                          <a:effectLst/>
                          <a:latin typeface="inherit"/>
                        </a:rPr>
                        <a:t>November 26 to December 3, 2025 (Subject to Change)</a:t>
                      </a:r>
                    </a:p>
                  </a:txBody>
                  <a:tcPr marL="58018" marR="58018" marT="29009" marB="29009" anchor="ctr">
                    <a:lnL w="9525" cap="flat" cmpd="sng" algn="ctr">
                      <a:solidFill>
                        <a:srgbClr val="802EBE"/>
                      </a:solidFill>
                      <a:prstDash val="solid"/>
                      <a:round/>
                      <a:headEnd type="none" w="med" len="med"/>
                      <a:tailEnd type="none" w="med" len="med"/>
                    </a:lnL>
                    <a:lnR w="9525" cap="flat" cmpd="sng" algn="ctr">
                      <a:solidFill>
                        <a:srgbClr val="802EBE"/>
                      </a:solidFill>
                      <a:prstDash val="solid"/>
                      <a:round/>
                      <a:headEnd type="none" w="med" len="med"/>
                      <a:tailEnd type="none" w="med" len="med"/>
                    </a:lnR>
                    <a:lnT w="9525" cap="flat" cmpd="sng" algn="ctr">
                      <a:solidFill>
                        <a:srgbClr val="802EBE"/>
                      </a:solidFill>
                      <a:prstDash val="solid"/>
                      <a:round/>
                      <a:headEnd type="none" w="med" len="med"/>
                      <a:tailEnd type="none" w="med" len="med"/>
                    </a:lnT>
                    <a:lnB w="9525" cap="flat" cmpd="sng" algn="ctr">
                      <a:solidFill>
                        <a:srgbClr val="003FBE"/>
                      </a:solidFill>
                      <a:prstDash val="solid"/>
                      <a:round/>
                      <a:headEnd type="none" w="med" len="med"/>
                      <a:tailEnd type="none" w="med" len="med"/>
                    </a:lnB>
                    <a:solidFill>
                      <a:srgbClr val="FFFFFF"/>
                    </a:solidFill>
                  </a:tcPr>
                </a:tc>
                <a:extLst>
                  <a:ext uri="{0D108BD9-81ED-4DB2-BD59-A6C34878D82A}">
                    <a16:rowId xmlns:a16="http://schemas.microsoft.com/office/drawing/2014/main" val="1413157208"/>
                  </a:ext>
                </a:extLst>
              </a:tr>
              <a:tr h="283001">
                <a:tc>
                  <a:txBody>
                    <a:bodyPr/>
                    <a:lstStyle/>
                    <a:p>
                      <a:r>
                        <a:rPr lang="en-US" sz="2000" b="1">
                          <a:effectLst/>
                          <a:latin typeface="inherit"/>
                        </a:rPr>
                        <a:t>Application Timeline</a:t>
                      </a:r>
                      <a:endParaRPr lang="en-US" sz="2000">
                        <a:effectLst/>
                        <a:latin typeface="inherit"/>
                      </a:endParaRPr>
                    </a:p>
                  </a:txBody>
                  <a:tcPr marL="58018" marR="58018" marT="29009" marB="29009" anchor="ctr">
                    <a:lnL w="9525" cap="flat" cmpd="sng" algn="ctr">
                      <a:solidFill>
                        <a:srgbClr val="003FBE"/>
                      </a:solidFill>
                      <a:prstDash val="solid"/>
                      <a:round/>
                      <a:headEnd type="none" w="med" len="med"/>
                      <a:tailEnd type="none" w="med" len="med"/>
                    </a:lnL>
                    <a:lnR w="9525" cap="flat" cmpd="sng" algn="ctr">
                      <a:solidFill>
                        <a:srgbClr val="003FBE"/>
                      </a:solidFill>
                      <a:prstDash val="solid"/>
                      <a:round/>
                      <a:headEnd type="none" w="med" len="med"/>
                      <a:tailEnd type="none" w="med" len="med"/>
                    </a:lnR>
                    <a:lnT w="9525" cap="flat" cmpd="sng" algn="ctr">
                      <a:solidFill>
                        <a:srgbClr val="003FBE"/>
                      </a:solidFill>
                      <a:prstDash val="solid"/>
                      <a:round/>
                      <a:headEnd type="none" w="med" len="med"/>
                      <a:tailEnd type="none" w="med" len="med"/>
                    </a:lnT>
                    <a:lnB w="9525" cap="flat" cmpd="sng" algn="ctr">
                      <a:solidFill>
                        <a:srgbClr val="003FBE"/>
                      </a:solidFill>
                      <a:prstDash val="solid"/>
                      <a:round/>
                      <a:headEnd type="none" w="med" len="med"/>
                      <a:tailEnd type="none" w="med" len="med"/>
                    </a:lnB>
                    <a:solidFill>
                      <a:srgbClr val="FBFCFE"/>
                    </a:solidFill>
                  </a:tcPr>
                </a:tc>
                <a:tc>
                  <a:txBody>
                    <a:bodyPr/>
                    <a:lstStyle/>
                    <a:p>
                      <a:r>
                        <a:rPr lang="en-US" sz="2000">
                          <a:effectLst/>
                          <a:latin typeface="inherit"/>
                        </a:rPr>
                        <a:t>Varies</a:t>
                      </a:r>
                    </a:p>
                  </a:txBody>
                  <a:tcPr marL="58018" marR="58018" marT="29009" marB="29009" anchor="ctr">
                    <a:lnL w="9525" cap="flat" cmpd="sng" algn="ctr">
                      <a:solidFill>
                        <a:srgbClr val="003FBE"/>
                      </a:solidFill>
                      <a:prstDash val="solid"/>
                      <a:round/>
                      <a:headEnd type="none" w="med" len="med"/>
                      <a:tailEnd type="none" w="med" len="med"/>
                    </a:lnL>
                    <a:lnR w="9525" cap="flat" cmpd="sng" algn="ctr">
                      <a:solidFill>
                        <a:srgbClr val="003FBE"/>
                      </a:solidFill>
                      <a:prstDash val="solid"/>
                      <a:round/>
                      <a:headEnd type="none" w="med" len="med"/>
                      <a:tailEnd type="none" w="med" len="med"/>
                    </a:lnR>
                    <a:lnT w="9525" cap="flat" cmpd="sng" algn="ctr">
                      <a:solidFill>
                        <a:srgbClr val="003FBE"/>
                      </a:solidFill>
                      <a:prstDash val="solid"/>
                      <a:round/>
                      <a:headEnd type="none" w="med" len="med"/>
                      <a:tailEnd type="none" w="med" len="med"/>
                    </a:lnT>
                    <a:lnB w="9525" cap="flat" cmpd="sng" algn="ctr">
                      <a:solidFill>
                        <a:srgbClr val="003FBE"/>
                      </a:solidFill>
                      <a:prstDash val="solid"/>
                      <a:round/>
                      <a:headEnd type="none" w="med" len="med"/>
                      <a:tailEnd type="none" w="med" len="med"/>
                    </a:lnB>
                    <a:solidFill>
                      <a:srgbClr val="FBFCFE"/>
                    </a:solidFill>
                  </a:tcPr>
                </a:tc>
                <a:extLst>
                  <a:ext uri="{0D108BD9-81ED-4DB2-BD59-A6C34878D82A}">
                    <a16:rowId xmlns:a16="http://schemas.microsoft.com/office/drawing/2014/main" val="899106717"/>
                  </a:ext>
                </a:extLst>
              </a:tr>
              <a:tr h="566316">
                <a:tc>
                  <a:txBody>
                    <a:bodyPr/>
                    <a:lstStyle/>
                    <a:p>
                      <a:r>
                        <a:rPr lang="en-US" sz="2000" b="1">
                          <a:effectLst/>
                          <a:latin typeface="inherit"/>
                        </a:rPr>
                        <a:t>Benefit of the Program</a:t>
                      </a:r>
                      <a:endParaRPr lang="en-US" sz="2000">
                        <a:effectLst/>
                        <a:latin typeface="inherit"/>
                      </a:endParaRPr>
                    </a:p>
                  </a:txBody>
                  <a:tcPr marL="58018" marR="58018" marT="29009" marB="29009" anchor="ctr">
                    <a:lnL w="9525" cap="flat" cmpd="sng" algn="ctr">
                      <a:solidFill>
                        <a:srgbClr val="003FBE"/>
                      </a:solidFill>
                      <a:prstDash val="solid"/>
                      <a:round/>
                      <a:headEnd type="none" w="med" len="med"/>
                      <a:tailEnd type="none" w="med" len="med"/>
                    </a:lnL>
                    <a:lnR w="9525" cap="flat" cmpd="sng" algn="ctr">
                      <a:solidFill>
                        <a:srgbClr val="003FBE"/>
                      </a:solidFill>
                      <a:prstDash val="solid"/>
                      <a:round/>
                      <a:headEnd type="none" w="med" len="med"/>
                      <a:tailEnd type="none" w="med" len="med"/>
                    </a:lnR>
                    <a:lnT w="9525" cap="flat" cmpd="sng" algn="ctr">
                      <a:solidFill>
                        <a:srgbClr val="003FBE"/>
                      </a:solidFill>
                      <a:prstDash val="solid"/>
                      <a:round/>
                      <a:headEnd type="none" w="med" len="med"/>
                      <a:tailEnd type="none" w="med" len="med"/>
                    </a:lnT>
                    <a:lnB w="9525" cap="flat" cmpd="sng" algn="ctr">
                      <a:solidFill>
                        <a:srgbClr val="003FBE"/>
                      </a:solidFill>
                      <a:prstDash val="solid"/>
                      <a:round/>
                      <a:headEnd type="none" w="med" len="med"/>
                      <a:tailEnd type="none" w="med" len="med"/>
                    </a:lnB>
                    <a:solidFill>
                      <a:srgbClr val="FFFFFF"/>
                    </a:solidFill>
                  </a:tcPr>
                </a:tc>
                <a:tc>
                  <a:txBody>
                    <a:bodyPr/>
                    <a:lstStyle/>
                    <a:p>
                      <a:r>
                        <a:rPr lang="en-US" sz="2000">
                          <a:effectLst/>
                          <a:latin typeface="inherit"/>
                        </a:rPr>
                        <a:t>Promote mutual trust and understanding among the peoples of Japan and the Asia-Pacific region</a:t>
                      </a:r>
                    </a:p>
                  </a:txBody>
                  <a:tcPr marL="58018" marR="58018" marT="29009" marB="29009" anchor="ctr">
                    <a:lnL w="9525" cap="flat" cmpd="sng" algn="ctr">
                      <a:solidFill>
                        <a:srgbClr val="003FBE"/>
                      </a:solidFill>
                      <a:prstDash val="solid"/>
                      <a:round/>
                      <a:headEnd type="none" w="med" len="med"/>
                      <a:tailEnd type="none" w="med" len="med"/>
                    </a:lnL>
                    <a:lnR w="9525" cap="flat" cmpd="sng" algn="ctr">
                      <a:solidFill>
                        <a:srgbClr val="003FBE"/>
                      </a:solidFill>
                      <a:prstDash val="solid"/>
                      <a:round/>
                      <a:headEnd type="none" w="med" len="med"/>
                      <a:tailEnd type="none" w="med" len="med"/>
                    </a:lnR>
                    <a:lnT w="9525" cap="flat" cmpd="sng" algn="ctr">
                      <a:solidFill>
                        <a:srgbClr val="003FBE"/>
                      </a:solidFill>
                      <a:prstDash val="solid"/>
                      <a:round/>
                      <a:headEnd type="none" w="med" len="med"/>
                      <a:tailEnd type="none" w="med" len="med"/>
                    </a:lnT>
                    <a:lnB w="9525" cap="flat" cmpd="sng" algn="ctr">
                      <a:solidFill>
                        <a:srgbClr val="003FBE"/>
                      </a:solidFill>
                      <a:prstDash val="solid"/>
                      <a:round/>
                      <a:headEnd type="none" w="med" len="med"/>
                      <a:tailEnd type="none" w="med" len="med"/>
                    </a:lnB>
                    <a:solidFill>
                      <a:srgbClr val="FFFFFF"/>
                    </a:solidFill>
                  </a:tcPr>
                </a:tc>
                <a:extLst>
                  <a:ext uri="{0D108BD9-81ED-4DB2-BD59-A6C34878D82A}">
                    <a16:rowId xmlns:a16="http://schemas.microsoft.com/office/drawing/2014/main" val="1536323782"/>
                  </a:ext>
                </a:extLst>
              </a:tr>
              <a:tr h="304939">
                <a:tc>
                  <a:txBody>
                    <a:bodyPr/>
                    <a:lstStyle/>
                    <a:p>
                      <a:r>
                        <a:rPr lang="en-US" sz="2000" b="1">
                          <a:effectLst/>
                          <a:latin typeface="inherit"/>
                        </a:rPr>
                        <a:t>Who Should Apply </a:t>
                      </a:r>
                      <a:endParaRPr lang="en-US" sz="2000">
                        <a:effectLst/>
                        <a:latin typeface="inherit"/>
                      </a:endParaRPr>
                    </a:p>
                  </a:txBody>
                  <a:tcPr marL="58018" marR="58018" marT="29009" marB="29009" anchor="ctr">
                    <a:lnL w="9525" cap="flat" cmpd="sng" algn="ctr">
                      <a:solidFill>
                        <a:srgbClr val="003FBE"/>
                      </a:solidFill>
                      <a:prstDash val="solid"/>
                      <a:round/>
                      <a:headEnd type="none" w="med" len="med"/>
                      <a:tailEnd type="none" w="med" len="med"/>
                    </a:lnL>
                    <a:lnR w="9525" cap="flat" cmpd="sng" algn="ctr">
                      <a:solidFill>
                        <a:srgbClr val="003FBE"/>
                      </a:solidFill>
                      <a:prstDash val="solid"/>
                      <a:round/>
                      <a:headEnd type="none" w="med" len="med"/>
                      <a:tailEnd type="none" w="med" len="med"/>
                    </a:lnR>
                    <a:lnT w="9525" cap="flat" cmpd="sng" algn="ctr">
                      <a:solidFill>
                        <a:srgbClr val="003FBE"/>
                      </a:solidFill>
                      <a:prstDash val="solid"/>
                      <a:round/>
                      <a:headEnd type="none" w="med" len="med"/>
                      <a:tailEnd type="none" w="med" len="med"/>
                    </a:lnT>
                    <a:lnB w="9525" cap="flat" cmpd="sng" algn="ctr">
                      <a:solidFill>
                        <a:srgbClr val="003FBE"/>
                      </a:solidFill>
                      <a:prstDash val="solid"/>
                      <a:round/>
                      <a:headEnd type="none" w="med" len="med"/>
                      <a:tailEnd type="none" w="med" len="med"/>
                    </a:lnB>
                    <a:solidFill>
                      <a:srgbClr val="FBFCFE"/>
                    </a:solidFill>
                  </a:tcPr>
                </a:tc>
                <a:tc>
                  <a:txBody>
                    <a:bodyPr/>
                    <a:lstStyle/>
                    <a:p>
                      <a:r>
                        <a:rPr lang="en-US" sz="2000" dirty="0">
                          <a:effectLst/>
                          <a:latin typeface="inherit"/>
                        </a:rPr>
                        <a:t>Young professionals who have an interest in Japan</a:t>
                      </a:r>
                    </a:p>
                  </a:txBody>
                  <a:tcPr marL="58018" marR="58018" marT="29009" marB="29009" anchor="ctr">
                    <a:lnL w="9525" cap="flat" cmpd="sng" algn="ctr">
                      <a:solidFill>
                        <a:srgbClr val="003FBE"/>
                      </a:solidFill>
                      <a:prstDash val="solid"/>
                      <a:round/>
                      <a:headEnd type="none" w="med" len="med"/>
                      <a:tailEnd type="none" w="med" len="med"/>
                    </a:lnL>
                    <a:lnR w="9525" cap="flat" cmpd="sng" algn="ctr">
                      <a:solidFill>
                        <a:srgbClr val="003FBE"/>
                      </a:solidFill>
                      <a:prstDash val="solid"/>
                      <a:round/>
                      <a:headEnd type="none" w="med" len="med"/>
                      <a:tailEnd type="none" w="med" len="med"/>
                    </a:lnR>
                    <a:lnT w="9525" cap="flat" cmpd="sng" algn="ctr">
                      <a:solidFill>
                        <a:srgbClr val="003FBE"/>
                      </a:solidFill>
                      <a:prstDash val="solid"/>
                      <a:round/>
                      <a:headEnd type="none" w="med" len="med"/>
                      <a:tailEnd type="none" w="med" len="med"/>
                    </a:lnT>
                    <a:lnB w="9525" cap="flat" cmpd="sng" algn="ctr">
                      <a:solidFill>
                        <a:srgbClr val="003FBE"/>
                      </a:solidFill>
                      <a:prstDash val="solid"/>
                      <a:round/>
                      <a:headEnd type="none" w="med" len="med"/>
                      <a:tailEnd type="none" w="med" len="med"/>
                    </a:lnB>
                    <a:solidFill>
                      <a:srgbClr val="FBFCFE"/>
                    </a:solidFill>
                  </a:tcPr>
                </a:tc>
                <a:extLst>
                  <a:ext uri="{0D108BD9-81ED-4DB2-BD59-A6C34878D82A}">
                    <a16:rowId xmlns:a16="http://schemas.microsoft.com/office/drawing/2014/main" val="2042307742"/>
                  </a:ext>
                </a:extLst>
              </a:tr>
            </a:tbl>
          </a:graphicData>
        </a:graphic>
      </p:graphicFrame>
      <p:sp>
        <p:nvSpPr>
          <p:cNvPr id="5" name="Rectangle 1"/>
          <p:cNvSpPr>
            <a:spLocks noChangeArrowheads="1"/>
          </p:cNvSpPr>
          <p:nvPr/>
        </p:nvSpPr>
        <p:spPr bwMode="auto">
          <a:xfrm>
            <a:off x="0" y="29508"/>
            <a:ext cx="12191998" cy="227754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2800" b="1" i="0" u="none" strike="noStrike" cap="none" normalizeH="0" baseline="0" dirty="0" smtClean="0">
                <a:ln>
                  <a:noFill/>
                </a:ln>
                <a:solidFill>
                  <a:srgbClr val="424242"/>
                </a:solidFill>
                <a:effectLst/>
                <a:latin typeface="Poppins"/>
              </a:rPr>
              <a:t>JENESYS</a:t>
            </a:r>
            <a:endParaRPr kumimoji="0" lang="en-US" altLang="en-US" sz="2800" b="1" i="0" u="none" strike="noStrike" cap="none" normalizeH="0" baseline="0" dirty="0" smtClean="0">
              <a:ln>
                <a:noFill/>
              </a:ln>
              <a:solidFill>
                <a:srgbClr val="424242"/>
              </a:solidFill>
              <a:effectLst/>
              <a:latin typeface="var(--theme-font-family)"/>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424242"/>
                </a:solidFill>
                <a:effectLst/>
                <a:latin typeface="Noto Sans"/>
              </a:rPr>
              <a:t>The Japan-East Asia Network of Exchange for Students and Youths (JENESYS) program aims to facilitate people-to-people exchanges between Japan and countries like India. As a part of this goal, the </a:t>
            </a:r>
            <a:r>
              <a:rPr kumimoji="0" lang="en-US" altLang="en-US" sz="2000" b="1" i="0" u="none" strike="noStrike" cap="none" normalizeH="0" baseline="0" dirty="0" err="1" smtClean="0">
                <a:ln>
                  <a:noFill/>
                </a:ln>
                <a:solidFill>
                  <a:srgbClr val="424242"/>
                </a:solidFill>
                <a:effectLst/>
                <a:latin typeface="Noto Sans"/>
              </a:rPr>
              <a:t>organisation</a:t>
            </a:r>
            <a:r>
              <a:rPr kumimoji="0" lang="en-US" altLang="en-US" sz="2000" b="1" i="0" u="none" strike="noStrike" cap="none" normalizeH="0" baseline="0" dirty="0" smtClean="0">
                <a:ln>
                  <a:noFill/>
                </a:ln>
                <a:solidFill>
                  <a:srgbClr val="424242"/>
                </a:solidFill>
                <a:effectLst/>
                <a:latin typeface="Noto Sans"/>
              </a:rPr>
              <a:t> introduces inbound programs for university/graduate students, young professional individuals, and passionate Japanese language learners</a:t>
            </a:r>
            <a:r>
              <a:rPr kumimoji="0" lang="en-US" altLang="en-US" sz="2400" b="1" i="0" u="none" strike="noStrike" cap="none" normalizeH="0" baseline="0" dirty="0" smtClean="0">
                <a:ln>
                  <a:noFill/>
                </a:ln>
                <a:solidFill>
                  <a:srgbClr val="424242"/>
                </a:solidFill>
                <a:effectLst/>
                <a:latin typeface="Noto Sans"/>
              </a:rPr>
              <a:t>.</a:t>
            </a:r>
            <a:endParaRPr kumimoji="0" lang="en-US" altLang="en-US" sz="20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6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6085721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22232795"/>
              </p:ext>
            </p:extLst>
          </p:nvPr>
        </p:nvGraphicFramePr>
        <p:xfrm>
          <a:off x="357029" y="1951238"/>
          <a:ext cx="11562094" cy="4813131"/>
        </p:xfrm>
        <a:graphic>
          <a:graphicData uri="http://schemas.openxmlformats.org/drawingml/2006/table">
            <a:tbl>
              <a:tblPr/>
              <a:tblGrid>
                <a:gridCol w="5781047">
                  <a:extLst>
                    <a:ext uri="{9D8B030D-6E8A-4147-A177-3AD203B41FA5}">
                      <a16:colId xmlns:a16="http://schemas.microsoft.com/office/drawing/2014/main" val="1891996160"/>
                    </a:ext>
                  </a:extLst>
                </a:gridCol>
                <a:gridCol w="5781047">
                  <a:extLst>
                    <a:ext uri="{9D8B030D-6E8A-4147-A177-3AD203B41FA5}">
                      <a16:colId xmlns:a16="http://schemas.microsoft.com/office/drawing/2014/main" val="880541359"/>
                    </a:ext>
                  </a:extLst>
                </a:gridCol>
              </a:tblGrid>
              <a:tr h="204769">
                <a:tc>
                  <a:txBody>
                    <a:bodyPr/>
                    <a:lstStyle/>
                    <a:p>
                      <a:r>
                        <a:rPr lang="en-US" sz="1000" b="1">
                          <a:effectLst/>
                          <a:latin typeface="inherit"/>
                        </a:rPr>
                        <a:t>Category</a:t>
                      </a:r>
                    </a:p>
                  </a:txBody>
                  <a:tcPr marL="51192" marR="51192" marT="25596" marB="25596" anchor="ctr">
                    <a:lnL w="9525" cap="flat" cmpd="sng" algn="ctr">
                      <a:solidFill>
                        <a:srgbClr val="8046BE"/>
                      </a:solidFill>
                      <a:prstDash val="solid"/>
                      <a:round/>
                      <a:headEnd type="none" w="med" len="med"/>
                      <a:tailEnd type="none" w="med" len="med"/>
                    </a:lnL>
                    <a:lnR w="9525" cap="flat" cmpd="sng" algn="ctr">
                      <a:solidFill>
                        <a:srgbClr val="8046BE"/>
                      </a:solidFill>
                      <a:prstDash val="solid"/>
                      <a:round/>
                      <a:headEnd type="none" w="med" len="med"/>
                      <a:tailEnd type="none" w="med" len="med"/>
                    </a:lnR>
                    <a:lnT w="9525" cap="flat" cmpd="sng" algn="ctr">
                      <a:solidFill>
                        <a:srgbClr val="8046BE"/>
                      </a:solidFill>
                      <a:prstDash val="solid"/>
                      <a:round/>
                      <a:headEnd type="none" w="med" len="med"/>
                      <a:tailEnd type="none" w="med" len="med"/>
                    </a:lnT>
                    <a:lnB w="9525" cap="flat" cmpd="sng" algn="ctr">
                      <a:solidFill>
                        <a:srgbClr val="8046BE"/>
                      </a:solidFill>
                      <a:prstDash val="solid"/>
                      <a:round/>
                      <a:headEnd type="none" w="med" len="med"/>
                      <a:tailEnd type="none" w="med" len="med"/>
                    </a:lnB>
                    <a:solidFill>
                      <a:srgbClr val="EEEEF2"/>
                    </a:solidFill>
                  </a:tcPr>
                </a:tc>
                <a:tc>
                  <a:txBody>
                    <a:bodyPr/>
                    <a:lstStyle/>
                    <a:p>
                      <a:r>
                        <a:rPr lang="en-US" sz="1000" b="1">
                          <a:effectLst/>
                          <a:latin typeface="inherit"/>
                        </a:rPr>
                        <a:t>Details</a:t>
                      </a:r>
                    </a:p>
                  </a:txBody>
                  <a:tcPr marL="51192" marR="51192" marT="25596" marB="25596" anchor="ctr">
                    <a:lnL w="9525" cap="flat" cmpd="sng" algn="ctr">
                      <a:solidFill>
                        <a:srgbClr val="8046BE"/>
                      </a:solidFill>
                      <a:prstDash val="solid"/>
                      <a:round/>
                      <a:headEnd type="none" w="med" len="med"/>
                      <a:tailEnd type="none" w="med" len="med"/>
                    </a:lnL>
                    <a:lnR w="9525" cap="flat" cmpd="sng" algn="ctr">
                      <a:solidFill>
                        <a:srgbClr val="8046BE"/>
                      </a:solidFill>
                      <a:prstDash val="solid"/>
                      <a:round/>
                      <a:headEnd type="none" w="med" len="med"/>
                      <a:tailEnd type="none" w="med" len="med"/>
                    </a:lnR>
                    <a:lnT w="9525" cap="flat" cmpd="sng" algn="ctr">
                      <a:solidFill>
                        <a:srgbClr val="8046BE"/>
                      </a:solidFill>
                      <a:prstDash val="solid"/>
                      <a:round/>
                      <a:headEnd type="none" w="med" len="med"/>
                      <a:tailEnd type="none" w="med" len="med"/>
                    </a:lnT>
                    <a:lnB w="9525" cap="flat" cmpd="sng" algn="ctr">
                      <a:solidFill>
                        <a:srgbClr val="8046BE"/>
                      </a:solidFill>
                      <a:prstDash val="solid"/>
                      <a:round/>
                      <a:headEnd type="none" w="med" len="med"/>
                      <a:tailEnd type="none" w="med" len="med"/>
                    </a:lnB>
                    <a:solidFill>
                      <a:srgbClr val="EEEEF2"/>
                    </a:solidFill>
                  </a:tcPr>
                </a:tc>
                <a:extLst>
                  <a:ext uri="{0D108BD9-81ED-4DB2-BD59-A6C34878D82A}">
                    <a16:rowId xmlns:a16="http://schemas.microsoft.com/office/drawing/2014/main" val="1353196905"/>
                  </a:ext>
                </a:extLst>
              </a:tr>
              <a:tr h="2661995">
                <a:tc>
                  <a:txBody>
                    <a:bodyPr/>
                    <a:lstStyle/>
                    <a:p>
                      <a:r>
                        <a:rPr lang="en-US" sz="1800" b="1" dirty="0">
                          <a:effectLst/>
                          <a:latin typeface="inherit"/>
                        </a:rPr>
                        <a:t>Eligibility </a:t>
                      </a:r>
                      <a:endParaRPr lang="en-US" sz="1800" dirty="0">
                        <a:effectLst/>
                        <a:latin typeface="inherit"/>
                      </a:endParaRPr>
                    </a:p>
                  </a:txBody>
                  <a:tcPr marL="51192" marR="51192" marT="25596" marB="25596" anchor="ctr">
                    <a:lnL w="9525" cap="flat" cmpd="sng" algn="ctr">
                      <a:solidFill>
                        <a:srgbClr val="8046BE"/>
                      </a:solidFill>
                      <a:prstDash val="solid"/>
                      <a:round/>
                      <a:headEnd type="none" w="med" len="med"/>
                      <a:tailEnd type="none" w="med" len="med"/>
                    </a:lnL>
                    <a:lnR w="9525" cap="flat" cmpd="sng" algn="ctr">
                      <a:solidFill>
                        <a:srgbClr val="8046BE"/>
                      </a:solidFill>
                      <a:prstDash val="solid"/>
                      <a:round/>
                      <a:headEnd type="none" w="med" len="med"/>
                      <a:tailEnd type="none" w="med" len="med"/>
                    </a:lnR>
                    <a:lnT w="9525" cap="flat" cmpd="sng" algn="ctr">
                      <a:solidFill>
                        <a:srgbClr val="8046BE"/>
                      </a:solidFill>
                      <a:prstDash val="solid"/>
                      <a:round/>
                      <a:headEnd type="none" w="med" len="med"/>
                      <a:tailEnd type="none" w="med" len="med"/>
                    </a:lnT>
                    <a:lnB w="9525" cap="flat" cmpd="sng" algn="ctr">
                      <a:solidFill>
                        <a:srgbClr val="8046BE"/>
                      </a:solidFill>
                      <a:prstDash val="solid"/>
                      <a:round/>
                      <a:headEnd type="none" w="med" len="med"/>
                      <a:tailEnd type="none" w="med" len="med"/>
                    </a:lnB>
                    <a:solidFill>
                      <a:srgbClr val="FBFCFE"/>
                    </a:solidFill>
                  </a:tcPr>
                </a:tc>
                <a:tc>
                  <a:txBody>
                    <a:bodyPr/>
                    <a:lstStyle/>
                    <a:p>
                      <a:r>
                        <a:rPr lang="en-US" sz="1800" dirty="0">
                          <a:effectLst/>
                          <a:latin typeface="inherit"/>
                        </a:rPr>
                        <a:t>– Possess a </a:t>
                      </a:r>
                      <a:r>
                        <a:rPr lang="en-US" sz="1800" dirty="0" err="1">
                          <a:effectLst/>
                          <a:latin typeface="inherit"/>
                        </a:rPr>
                        <a:t>recognised</a:t>
                      </a:r>
                      <a:r>
                        <a:rPr lang="en-US" sz="1800" dirty="0">
                          <a:effectLst/>
                          <a:latin typeface="inherit"/>
                        </a:rPr>
                        <a:t> school-leaving certificate.</a:t>
                      </a:r>
                      <a:br>
                        <a:rPr lang="en-US" sz="1800" dirty="0">
                          <a:effectLst/>
                          <a:latin typeface="inherit"/>
                        </a:rPr>
                      </a:br>
                      <a:r>
                        <a:rPr lang="en-US" sz="1800" dirty="0">
                          <a:effectLst/>
                          <a:latin typeface="inherit"/>
                        </a:rPr>
                        <a:t>– Certificates from EU/EEA countries or Switzerland usually qualify </a:t>
                      </a:r>
                      <a:r>
                        <a:rPr lang="en-US" sz="1800" dirty="0" err="1">
                          <a:effectLst/>
                          <a:latin typeface="inherit"/>
                        </a:rPr>
                        <a:t>directly.Non</a:t>
                      </a:r>
                      <a:r>
                        <a:rPr lang="en-US" sz="1800" dirty="0">
                          <a:effectLst/>
                          <a:latin typeface="inherit"/>
                        </a:rPr>
                        <a:t>-EU students may need to complete 2–3 semesters of higher study in their home country or attend a </a:t>
                      </a:r>
                      <a:r>
                        <a:rPr lang="en-US" sz="1800" dirty="0" err="1">
                          <a:effectLst/>
                          <a:latin typeface="inherit"/>
                        </a:rPr>
                        <a:t>Studienkolleg</a:t>
                      </a:r>
                      <a:r>
                        <a:rPr lang="en-US" sz="1800" dirty="0">
                          <a:effectLst/>
                          <a:latin typeface="inherit"/>
                        </a:rPr>
                        <a:t> (preparatory course) in Germany.</a:t>
                      </a:r>
                      <a:br>
                        <a:rPr lang="en-US" sz="1800" dirty="0">
                          <a:effectLst/>
                          <a:latin typeface="inherit"/>
                        </a:rPr>
                      </a:br>
                      <a:r>
                        <a:rPr lang="en-US" sz="1800" dirty="0">
                          <a:effectLst/>
                          <a:latin typeface="inherit"/>
                        </a:rPr>
                        <a:t>– The </a:t>
                      </a:r>
                      <a:r>
                        <a:rPr lang="en-US" sz="1800" dirty="0" err="1">
                          <a:effectLst/>
                          <a:latin typeface="inherit"/>
                        </a:rPr>
                        <a:t>Feststellungsprüfung</a:t>
                      </a:r>
                      <a:r>
                        <a:rPr lang="en-US" sz="1800" dirty="0">
                          <a:effectLst/>
                          <a:latin typeface="inherit"/>
                        </a:rPr>
                        <a:t> (assessment test) after </a:t>
                      </a:r>
                      <a:r>
                        <a:rPr lang="en-US" sz="1800" dirty="0" err="1">
                          <a:effectLst/>
                          <a:latin typeface="inherit"/>
                        </a:rPr>
                        <a:t>Studienkolleg</a:t>
                      </a:r>
                      <a:r>
                        <a:rPr lang="en-US" sz="1800" dirty="0">
                          <a:effectLst/>
                          <a:latin typeface="inherit"/>
                        </a:rPr>
                        <a:t> grants eligibility for university admission.</a:t>
                      </a:r>
                      <a:br>
                        <a:rPr lang="en-US" sz="1800" dirty="0">
                          <a:effectLst/>
                          <a:latin typeface="inherit"/>
                        </a:rPr>
                      </a:br>
                      <a:r>
                        <a:rPr lang="en-US" sz="1800" dirty="0">
                          <a:effectLst/>
                          <a:latin typeface="inherit"/>
                        </a:rPr>
                        <a:t>– Check recognition of your certificate through DAAD’s My GUIDE or </a:t>
                      </a:r>
                      <a:r>
                        <a:rPr lang="en-US" sz="1800" dirty="0" err="1">
                          <a:effectLst/>
                          <a:latin typeface="inherit"/>
                        </a:rPr>
                        <a:t>Anabin</a:t>
                      </a:r>
                      <a:r>
                        <a:rPr lang="en-US" sz="1800" dirty="0">
                          <a:effectLst/>
                          <a:latin typeface="inherit"/>
                        </a:rPr>
                        <a:t> databases.</a:t>
                      </a:r>
                    </a:p>
                  </a:txBody>
                  <a:tcPr marL="51192" marR="51192" marT="25596" marB="25596" anchor="ctr">
                    <a:lnL w="9525" cap="flat" cmpd="sng" algn="ctr">
                      <a:solidFill>
                        <a:srgbClr val="8046BE"/>
                      </a:solidFill>
                      <a:prstDash val="solid"/>
                      <a:round/>
                      <a:headEnd type="none" w="med" len="med"/>
                      <a:tailEnd type="none" w="med" len="med"/>
                    </a:lnL>
                    <a:lnR w="9525" cap="flat" cmpd="sng" algn="ctr">
                      <a:solidFill>
                        <a:srgbClr val="8046BE"/>
                      </a:solidFill>
                      <a:prstDash val="solid"/>
                      <a:round/>
                      <a:headEnd type="none" w="med" len="med"/>
                      <a:tailEnd type="none" w="med" len="med"/>
                    </a:lnR>
                    <a:lnT w="9525" cap="flat" cmpd="sng" algn="ctr">
                      <a:solidFill>
                        <a:srgbClr val="8046BE"/>
                      </a:solidFill>
                      <a:prstDash val="solid"/>
                      <a:round/>
                      <a:headEnd type="none" w="med" len="med"/>
                      <a:tailEnd type="none" w="med" len="med"/>
                    </a:lnT>
                    <a:lnB w="9525" cap="flat" cmpd="sng" algn="ctr">
                      <a:solidFill>
                        <a:srgbClr val="8046BE"/>
                      </a:solidFill>
                      <a:prstDash val="solid"/>
                      <a:round/>
                      <a:headEnd type="none" w="med" len="med"/>
                      <a:tailEnd type="none" w="med" len="med"/>
                    </a:lnB>
                    <a:solidFill>
                      <a:srgbClr val="FBFCFE"/>
                    </a:solidFill>
                  </a:tcPr>
                </a:tc>
                <a:extLst>
                  <a:ext uri="{0D108BD9-81ED-4DB2-BD59-A6C34878D82A}">
                    <a16:rowId xmlns:a16="http://schemas.microsoft.com/office/drawing/2014/main" val="2738827706"/>
                  </a:ext>
                </a:extLst>
              </a:tr>
              <a:tr h="204769">
                <a:tc>
                  <a:txBody>
                    <a:bodyPr/>
                    <a:lstStyle/>
                    <a:p>
                      <a:r>
                        <a:rPr lang="en-US" sz="1800" b="1">
                          <a:effectLst/>
                          <a:latin typeface="inherit"/>
                        </a:rPr>
                        <a:t>Duration</a:t>
                      </a:r>
                      <a:endParaRPr lang="en-US" sz="1800">
                        <a:effectLst/>
                        <a:latin typeface="inherit"/>
                      </a:endParaRPr>
                    </a:p>
                  </a:txBody>
                  <a:tcPr marL="51192" marR="51192" marT="25596" marB="25596" anchor="ctr">
                    <a:lnL w="9525" cap="flat" cmpd="sng" algn="ctr">
                      <a:solidFill>
                        <a:srgbClr val="8046BE"/>
                      </a:solidFill>
                      <a:prstDash val="solid"/>
                      <a:round/>
                      <a:headEnd type="none" w="med" len="med"/>
                      <a:tailEnd type="none" w="med" len="med"/>
                    </a:lnL>
                    <a:lnR w="9525" cap="flat" cmpd="sng" algn="ctr">
                      <a:solidFill>
                        <a:srgbClr val="8046BE"/>
                      </a:solidFill>
                      <a:prstDash val="solid"/>
                      <a:round/>
                      <a:headEnd type="none" w="med" len="med"/>
                      <a:tailEnd type="none" w="med" len="med"/>
                    </a:lnR>
                    <a:lnT w="9525" cap="flat" cmpd="sng" algn="ctr">
                      <a:solidFill>
                        <a:srgbClr val="8046BE"/>
                      </a:solidFill>
                      <a:prstDash val="solid"/>
                      <a:round/>
                      <a:headEnd type="none" w="med" len="med"/>
                      <a:tailEnd type="none" w="med" len="med"/>
                    </a:lnT>
                    <a:lnB w="9525" cap="flat" cmpd="sng" algn="ctr">
                      <a:solidFill>
                        <a:srgbClr val="8046BE"/>
                      </a:solidFill>
                      <a:prstDash val="solid"/>
                      <a:round/>
                      <a:headEnd type="none" w="med" len="med"/>
                      <a:tailEnd type="none" w="med" len="med"/>
                    </a:lnB>
                    <a:solidFill>
                      <a:srgbClr val="FFFFFF"/>
                    </a:solidFill>
                  </a:tcPr>
                </a:tc>
                <a:tc>
                  <a:txBody>
                    <a:bodyPr/>
                    <a:lstStyle/>
                    <a:p>
                      <a:r>
                        <a:rPr lang="en-US" sz="1800">
                          <a:effectLst/>
                          <a:latin typeface="inherit"/>
                        </a:rPr>
                        <a:t>Varies</a:t>
                      </a:r>
                    </a:p>
                  </a:txBody>
                  <a:tcPr marL="51192" marR="51192" marT="25596" marB="25596" anchor="ctr">
                    <a:lnL w="9525" cap="flat" cmpd="sng" algn="ctr">
                      <a:solidFill>
                        <a:srgbClr val="8046BE"/>
                      </a:solidFill>
                      <a:prstDash val="solid"/>
                      <a:round/>
                      <a:headEnd type="none" w="med" len="med"/>
                      <a:tailEnd type="none" w="med" len="med"/>
                    </a:lnL>
                    <a:lnR w="9525" cap="flat" cmpd="sng" algn="ctr">
                      <a:solidFill>
                        <a:srgbClr val="8046BE"/>
                      </a:solidFill>
                      <a:prstDash val="solid"/>
                      <a:round/>
                      <a:headEnd type="none" w="med" len="med"/>
                      <a:tailEnd type="none" w="med" len="med"/>
                    </a:lnR>
                    <a:lnT w="9525" cap="flat" cmpd="sng" algn="ctr">
                      <a:solidFill>
                        <a:srgbClr val="8046BE"/>
                      </a:solidFill>
                      <a:prstDash val="solid"/>
                      <a:round/>
                      <a:headEnd type="none" w="med" len="med"/>
                      <a:tailEnd type="none" w="med" len="med"/>
                    </a:lnT>
                    <a:lnB w="9525" cap="flat" cmpd="sng" algn="ctr">
                      <a:solidFill>
                        <a:srgbClr val="8046BE"/>
                      </a:solidFill>
                      <a:prstDash val="solid"/>
                      <a:round/>
                      <a:headEnd type="none" w="med" len="med"/>
                      <a:tailEnd type="none" w="med" len="med"/>
                    </a:lnB>
                    <a:solidFill>
                      <a:srgbClr val="FFFFFF"/>
                    </a:solidFill>
                  </a:tcPr>
                </a:tc>
                <a:extLst>
                  <a:ext uri="{0D108BD9-81ED-4DB2-BD59-A6C34878D82A}">
                    <a16:rowId xmlns:a16="http://schemas.microsoft.com/office/drawing/2014/main" val="894148882"/>
                  </a:ext>
                </a:extLst>
              </a:tr>
              <a:tr h="204769">
                <a:tc>
                  <a:txBody>
                    <a:bodyPr/>
                    <a:lstStyle/>
                    <a:p>
                      <a:r>
                        <a:rPr lang="en-US" sz="1800" b="1">
                          <a:effectLst/>
                          <a:latin typeface="inherit"/>
                        </a:rPr>
                        <a:t>Application Timeline</a:t>
                      </a:r>
                      <a:endParaRPr lang="en-US" sz="1800">
                        <a:effectLst/>
                        <a:latin typeface="inherit"/>
                      </a:endParaRPr>
                    </a:p>
                  </a:txBody>
                  <a:tcPr marL="51192" marR="51192" marT="25596" marB="25596" anchor="ctr">
                    <a:lnL w="9525" cap="flat" cmpd="sng" algn="ctr">
                      <a:solidFill>
                        <a:srgbClr val="8046BE"/>
                      </a:solidFill>
                      <a:prstDash val="solid"/>
                      <a:round/>
                      <a:headEnd type="none" w="med" len="med"/>
                      <a:tailEnd type="none" w="med" len="med"/>
                    </a:lnL>
                    <a:lnR w="9525" cap="flat" cmpd="sng" algn="ctr">
                      <a:solidFill>
                        <a:srgbClr val="8046BE"/>
                      </a:solidFill>
                      <a:prstDash val="solid"/>
                      <a:round/>
                      <a:headEnd type="none" w="med" len="med"/>
                      <a:tailEnd type="none" w="med" len="med"/>
                    </a:lnR>
                    <a:lnT w="9525" cap="flat" cmpd="sng" algn="ctr">
                      <a:solidFill>
                        <a:srgbClr val="8046BE"/>
                      </a:solidFill>
                      <a:prstDash val="solid"/>
                      <a:round/>
                      <a:headEnd type="none" w="med" len="med"/>
                      <a:tailEnd type="none" w="med" len="med"/>
                    </a:lnT>
                    <a:lnB w="9525" cap="flat" cmpd="sng" algn="ctr">
                      <a:solidFill>
                        <a:srgbClr val="8046BE"/>
                      </a:solidFill>
                      <a:prstDash val="solid"/>
                      <a:round/>
                      <a:headEnd type="none" w="med" len="med"/>
                      <a:tailEnd type="none" w="med" len="med"/>
                    </a:lnB>
                    <a:solidFill>
                      <a:srgbClr val="FBFCFE"/>
                    </a:solidFill>
                  </a:tcPr>
                </a:tc>
                <a:tc>
                  <a:txBody>
                    <a:bodyPr/>
                    <a:lstStyle/>
                    <a:p>
                      <a:r>
                        <a:rPr lang="en-US" sz="1800">
                          <a:effectLst/>
                          <a:latin typeface="inherit"/>
                        </a:rPr>
                        <a:t>Varies</a:t>
                      </a:r>
                    </a:p>
                  </a:txBody>
                  <a:tcPr marL="51192" marR="51192" marT="25596" marB="25596" anchor="ctr">
                    <a:lnL w="9525" cap="flat" cmpd="sng" algn="ctr">
                      <a:solidFill>
                        <a:srgbClr val="8046BE"/>
                      </a:solidFill>
                      <a:prstDash val="solid"/>
                      <a:round/>
                      <a:headEnd type="none" w="med" len="med"/>
                      <a:tailEnd type="none" w="med" len="med"/>
                    </a:lnL>
                    <a:lnR w="9525" cap="flat" cmpd="sng" algn="ctr">
                      <a:solidFill>
                        <a:srgbClr val="8046BE"/>
                      </a:solidFill>
                      <a:prstDash val="solid"/>
                      <a:round/>
                      <a:headEnd type="none" w="med" len="med"/>
                      <a:tailEnd type="none" w="med" len="med"/>
                    </a:lnR>
                    <a:lnT w="9525" cap="flat" cmpd="sng" algn="ctr">
                      <a:solidFill>
                        <a:srgbClr val="8046BE"/>
                      </a:solidFill>
                      <a:prstDash val="solid"/>
                      <a:round/>
                      <a:headEnd type="none" w="med" len="med"/>
                      <a:tailEnd type="none" w="med" len="med"/>
                    </a:lnT>
                    <a:lnB w="9525" cap="flat" cmpd="sng" algn="ctr">
                      <a:solidFill>
                        <a:srgbClr val="8046BE"/>
                      </a:solidFill>
                      <a:prstDash val="solid"/>
                      <a:round/>
                      <a:headEnd type="none" w="med" len="med"/>
                      <a:tailEnd type="none" w="med" len="med"/>
                    </a:lnB>
                    <a:solidFill>
                      <a:srgbClr val="FBFCFE"/>
                    </a:solidFill>
                  </a:tcPr>
                </a:tc>
                <a:extLst>
                  <a:ext uri="{0D108BD9-81ED-4DB2-BD59-A6C34878D82A}">
                    <a16:rowId xmlns:a16="http://schemas.microsoft.com/office/drawing/2014/main" val="3162003869"/>
                  </a:ext>
                </a:extLst>
              </a:tr>
              <a:tr h="511922">
                <a:tc>
                  <a:txBody>
                    <a:bodyPr/>
                    <a:lstStyle/>
                    <a:p>
                      <a:r>
                        <a:rPr lang="en-US" sz="1800" b="1">
                          <a:effectLst/>
                          <a:latin typeface="inherit"/>
                        </a:rPr>
                        <a:t>Benefit of the Program</a:t>
                      </a:r>
                      <a:endParaRPr lang="en-US" sz="1800">
                        <a:effectLst/>
                        <a:latin typeface="inherit"/>
                      </a:endParaRPr>
                    </a:p>
                  </a:txBody>
                  <a:tcPr marL="51192" marR="51192" marT="25596" marB="25596" anchor="ctr">
                    <a:lnL w="9525" cap="flat" cmpd="sng" algn="ctr">
                      <a:solidFill>
                        <a:srgbClr val="8046BE"/>
                      </a:solidFill>
                      <a:prstDash val="solid"/>
                      <a:round/>
                      <a:headEnd type="none" w="med" len="med"/>
                      <a:tailEnd type="none" w="med" len="med"/>
                    </a:lnL>
                    <a:lnR w="9525" cap="flat" cmpd="sng" algn="ctr">
                      <a:solidFill>
                        <a:srgbClr val="8046BE"/>
                      </a:solidFill>
                      <a:prstDash val="solid"/>
                      <a:round/>
                      <a:headEnd type="none" w="med" len="med"/>
                      <a:tailEnd type="none" w="med" len="med"/>
                    </a:lnR>
                    <a:lnT w="9525" cap="flat" cmpd="sng" algn="ctr">
                      <a:solidFill>
                        <a:srgbClr val="8046BE"/>
                      </a:solidFill>
                      <a:prstDash val="solid"/>
                      <a:round/>
                      <a:headEnd type="none" w="med" len="med"/>
                      <a:tailEnd type="none" w="med" len="med"/>
                    </a:lnT>
                    <a:lnB w="9525" cap="flat" cmpd="sng" algn="ctr">
                      <a:solidFill>
                        <a:srgbClr val="8046BE"/>
                      </a:solidFill>
                      <a:prstDash val="solid"/>
                      <a:round/>
                      <a:headEnd type="none" w="med" len="med"/>
                      <a:tailEnd type="none" w="med" len="med"/>
                    </a:lnB>
                    <a:solidFill>
                      <a:srgbClr val="FFFFFF"/>
                    </a:solidFill>
                  </a:tcPr>
                </a:tc>
                <a:tc>
                  <a:txBody>
                    <a:bodyPr/>
                    <a:lstStyle/>
                    <a:p>
                      <a:r>
                        <a:rPr lang="en-US" sz="1800">
                          <a:effectLst/>
                          <a:latin typeface="inherit"/>
                        </a:rPr>
                        <a:t>Research allowance, family benefits, or funds for language courses</a:t>
                      </a:r>
                    </a:p>
                  </a:txBody>
                  <a:tcPr marL="51192" marR="51192" marT="25596" marB="25596" anchor="ctr">
                    <a:lnL w="9525" cap="flat" cmpd="sng" algn="ctr">
                      <a:solidFill>
                        <a:srgbClr val="8046BE"/>
                      </a:solidFill>
                      <a:prstDash val="solid"/>
                      <a:round/>
                      <a:headEnd type="none" w="med" len="med"/>
                      <a:tailEnd type="none" w="med" len="med"/>
                    </a:lnL>
                    <a:lnR w="9525" cap="flat" cmpd="sng" algn="ctr">
                      <a:solidFill>
                        <a:srgbClr val="8046BE"/>
                      </a:solidFill>
                      <a:prstDash val="solid"/>
                      <a:round/>
                      <a:headEnd type="none" w="med" len="med"/>
                      <a:tailEnd type="none" w="med" len="med"/>
                    </a:lnR>
                    <a:lnT w="9525" cap="flat" cmpd="sng" algn="ctr">
                      <a:solidFill>
                        <a:srgbClr val="8046BE"/>
                      </a:solidFill>
                      <a:prstDash val="solid"/>
                      <a:round/>
                      <a:headEnd type="none" w="med" len="med"/>
                      <a:tailEnd type="none" w="med" len="med"/>
                    </a:lnT>
                    <a:lnB w="9525" cap="flat" cmpd="sng" algn="ctr">
                      <a:solidFill>
                        <a:srgbClr val="8046BE"/>
                      </a:solidFill>
                      <a:prstDash val="solid"/>
                      <a:round/>
                      <a:headEnd type="none" w="med" len="med"/>
                      <a:tailEnd type="none" w="med" len="med"/>
                    </a:lnB>
                    <a:solidFill>
                      <a:srgbClr val="FFFFFF"/>
                    </a:solidFill>
                  </a:tcPr>
                </a:tc>
                <a:extLst>
                  <a:ext uri="{0D108BD9-81ED-4DB2-BD59-A6C34878D82A}">
                    <a16:rowId xmlns:a16="http://schemas.microsoft.com/office/drawing/2014/main" val="2234395792"/>
                  </a:ext>
                </a:extLst>
              </a:tr>
              <a:tr h="358345">
                <a:tc>
                  <a:txBody>
                    <a:bodyPr/>
                    <a:lstStyle/>
                    <a:p>
                      <a:r>
                        <a:rPr lang="en-US" sz="1800" b="1">
                          <a:effectLst/>
                          <a:latin typeface="inherit"/>
                        </a:rPr>
                        <a:t>Who Should Apply </a:t>
                      </a:r>
                      <a:endParaRPr lang="en-US" sz="1800">
                        <a:effectLst/>
                        <a:latin typeface="inherit"/>
                      </a:endParaRPr>
                    </a:p>
                  </a:txBody>
                  <a:tcPr marL="51192" marR="51192" marT="25596" marB="25596" anchor="ctr">
                    <a:lnL w="9525" cap="flat" cmpd="sng" algn="ctr">
                      <a:solidFill>
                        <a:srgbClr val="8046BE"/>
                      </a:solidFill>
                      <a:prstDash val="solid"/>
                      <a:round/>
                      <a:headEnd type="none" w="med" len="med"/>
                      <a:tailEnd type="none" w="med" len="med"/>
                    </a:lnL>
                    <a:lnR w="9525" cap="flat" cmpd="sng" algn="ctr">
                      <a:solidFill>
                        <a:srgbClr val="8046BE"/>
                      </a:solidFill>
                      <a:prstDash val="solid"/>
                      <a:round/>
                      <a:headEnd type="none" w="med" len="med"/>
                      <a:tailEnd type="none" w="med" len="med"/>
                    </a:lnR>
                    <a:lnT w="9525" cap="flat" cmpd="sng" algn="ctr">
                      <a:solidFill>
                        <a:srgbClr val="8046BE"/>
                      </a:solidFill>
                      <a:prstDash val="solid"/>
                      <a:round/>
                      <a:headEnd type="none" w="med" len="med"/>
                      <a:tailEnd type="none" w="med" len="med"/>
                    </a:lnT>
                    <a:lnB w="9525" cap="flat" cmpd="sng" algn="ctr">
                      <a:solidFill>
                        <a:srgbClr val="8046BE"/>
                      </a:solidFill>
                      <a:prstDash val="solid"/>
                      <a:round/>
                      <a:headEnd type="none" w="med" len="med"/>
                      <a:tailEnd type="none" w="med" len="med"/>
                    </a:lnB>
                    <a:solidFill>
                      <a:srgbClr val="FBFCFE"/>
                    </a:solidFill>
                  </a:tcPr>
                </a:tc>
                <a:tc>
                  <a:txBody>
                    <a:bodyPr/>
                    <a:lstStyle/>
                    <a:p>
                      <a:r>
                        <a:rPr lang="en-US" sz="1800" dirty="0">
                          <a:effectLst/>
                          <a:latin typeface="inherit"/>
                        </a:rPr>
                        <a:t>Graduates, doctoral students and postdocs</a:t>
                      </a:r>
                    </a:p>
                  </a:txBody>
                  <a:tcPr marL="51192" marR="51192" marT="25596" marB="25596" anchor="ctr">
                    <a:lnL w="9525" cap="flat" cmpd="sng" algn="ctr">
                      <a:solidFill>
                        <a:srgbClr val="8046BE"/>
                      </a:solidFill>
                      <a:prstDash val="solid"/>
                      <a:round/>
                      <a:headEnd type="none" w="med" len="med"/>
                      <a:tailEnd type="none" w="med" len="med"/>
                    </a:lnL>
                    <a:lnR w="9525" cap="flat" cmpd="sng" algn="ctr">
                      <a:solidFill>
                        <a:srgbClr val="8046BE"/>
                      </a:solidFill>
                      <a:prstDash val="solid"/>
                      <a:round/>
                      <a:headEnd type="none" w="med" len="med"/>
                      <a:tailEnd type="none" w="med" len="med"/>
                    </a:lnR>
                    <a:lnT w="9525" cap="flat" cmpd="sng" algn="ctr">
                      <a:solidFill>
                        <a:srgbClr val="8046BE"/>
                      </a:solidFill>
                      <a:prstDash val="solid"/>
                      <a:round/>
                      <a:headEnd type="none" w="med" len="med"/>
                      <a:tailEnd type="none" w="med" len="med"/>
                    </a:lnT>
                    <a:lnB w="9525" cap="flat" cmpd="sng" algn="ctr">
                      <a:solidFill>
                        <a:srgbClr val="8046BE"/>
                      </a:solidFill>
                      <a:prstDash val="solid"/>
                      <a:round/>
                      <a:headEnd type="none" w="med" len="med"/>
                      <a:tailEnd type="none" w="med" len="med"/>
                    </a:lnB>
                    <a:solidFill>
                      <a:srgbClr val="FBFCFE"/>
                    </a:solidFill>
                  </a:tcPr>
                </a:tc>
                <a:extLst>
                  <a:ext uri="{0D108BD9-81ED-4DB2-BD59-A6C34878D82A}">
                    <a16:rowId xmlns:a16="http://schemas.microsoft.com/office/drawing/2014/main" val="251790274"/>
                  </a:ext>
                </a:extLst>
              </a:tr>
              <a:tr h="204769">
                <a:tc>
                  <a:txBody>
                    <a:bodyPr/>
                    <a:lstStyle/>
                    <a:p>
                      <a:r>
                        <a:rPr lang="en-US" sz="1000" b="1">
                          <a:effectLst/>
                          <a:latin typeface="inherit"/>
                        </a:rPr>
                        <a:t>Official Link </a:t>
                      </a:r>
                      <a:endParaRPr lang="en-US" sz="1000">
                        <a:effectLst/>
                        <a:latin typeface="inherit"/>
                      </a:endParaRPr>
                    </a:p>
                  </a:txBody>
                  <a:tcPr marL="51192" marR="51192" marT="25596" marB="25596" anchor="ctr">
                    <a:lnL w="9525" cap="flat" cmpd="sng" algn="ctr">
                      <a:solidFill>
                        <a:srgbClr val="8046BE"/>
                      </a:solidFill>
                      <a:prstDash val="solid"/>
                      <a:round/>
                      <a:headEnd type="none" w="med" len="med"/>
                      <a:tailEnd type="none" w="med" len="med"/>
                    </a:lnL>
                    <a:lnR w="9525" cap="flat" cmpd="sng" algn="ctr">
                      <a:solidFill>
                        <a:srgbClr val="8046BE"/>
                      </a:solidFill>
                      <a:prstDash val="solid"/>
                      <a:round/>
                      <a:headEnd type="none" w="med" len="med"/>
                      <a:tailEnd type="none" w="med" len="med"/>
                    </a:lnR>
                    <a:lnT w="9525" cap="flat" cmpd="sng" algn="ctr">
                      <a:solidFill>
                        <a:srgbClr val="8046BE"/>
                      </a:solidFill>
                      <a:prstDash val="solid"/>
                      <a:round/>
                      <a:headEnd type="none" w="med" len="med"/>
                      <a:tailEnd type="none" w="med" len="med"/>
                    </a:lnT>
                    <a:lnB w="9525" cap="flat" cmpd="sng" algn="ctr">
                      <a:solidFill>
                        <a:srgbClr val="8046BE"/>
                      </a:solidFill>
                      <a:prstDash val="solid"/>
                      <a:round/>
                      <a:headEnd type="none" w="med" len="med"/>
                      <a:tailEnd type="none" w="med" len="med"/>
                    </a:lnB>
                    <a:solidFill>
                      <a:srgbClr val="FFFFFF"/>
                    </a:solidFill>
                  </a:tcPr>
                </a:tc>
                <a:tc>
                  <a:txBody>
                    <a:bodyPr/>
                    <a:lstStyle/>
                    <a:p>
                      <a:r>
                        <a:rPr lang="en-US" sz="1000" dirty="0">
                          <a:effectLst/>
                          <a:latin typeface="inherit"/>
                          <a:hlinkClick r:id="rId2"/>
                        </a:rPr>
                        <a:t>Click to Apply</a:t>
                      </a:r>
                      <a:r>
                        <a:rPr lang="en-US" sz="1000" dirty="0">
                          <a:effectLst/>
                          <a:latin typeface="inherit"/>
                        </a:rPr>
                        <a:t> </a:t>
                      </a:r>
                    </a:p>
                  </a:txBody>
                  <a:tcPr marL="51192" marR="51192" marT="25596" marB="25596" anchor="ctr">
                    <a:lnL w="9525" cap="flat" cmpd="sng" algn="ctr">
                      <a:solidFill>
                        <a:srgbClr val="8046BE"/>
                      </a:solidFill>
                      <a:prstDash val="solid"/>
                      <a:round/>
                      <a:headEnd type="none" w="med" len="med"/>
                      <a:tailEnd type="none" w="med" len="med"/>
                    </a:lnL>
                    <a:lnR w="9525" cap="flat" cmpd="sng" algn="ctr">
                      <a:solidFill>
                        <a:srgbClr val="8046BE"/>
                      </a:solidFill>
                      <a:prstDash val="solid"/>
                      <a:round/>
                      <a:headEnd type="none" w="med" len="med"/>
                      <a:tailEnd type="none" w="med" len="med"/>
                    </a:lnR>
                    <a:lnT w="9525" cap="flat" cmpd="sng" algn="ctr">
                      <a:solidFill>
                        <a:srgbClr val="8046BE"/>
                      </a:solidFill>
                      <a:prstDash val="solid"/>
                      <a:round/>
                      <a:headEnd type="none" w="med" len="med"/>
                      <a:tailEnd type="none" w="med" len="med"/>
                    </a:lnT>
                    <a:lnB w="9525" cap="flat" cmpd="sng" algn="ctr">
                      <a:solidFill>
                        <a:srgbClr val="8046BE"/>
                      </a:solidFill>
                      <a:prstDash val="solid"/>
                      <a:round/>
                      <a:headEnd type="none" w="med" len="med"/>
                      <a:tailEnd type="none" w="med" len="med"/>
                    </a:lnB>
                    <a:solidFill>
                      <a:srgbClr val="FFFFFF"/>
                    </a:solidFill>
                  </a:tcPr>
                </a:tc>
                <a:extLst>
                  <a:ext uri="{0D108BD9-81ED-4DB2-BD59-A6C34878D82A}">
                    <a16:rowId xmlns:a16="http://schemas.microsoft.com/office/drawing/2014/main" val="2051760224"/>
                  </a:ext>
                </a:extLst>
              </a:tr>
            </a:tbl>
          </a:graphicData>
        </a:graphic>
      </p:graphicFrame>
      <p:sp>
        <p:nvSpPr>
          <p:cNvPr id="5" name="Rectangle 1"/>
          <p:cNvSpPr>
            <a:spLocks noChangeArrowheads="1"/>
          </p:cNvSpPr>
          <p:nvPr/>
        </p:nvSpPr>
        <p:spPr bwMode="auto">
          <a:xfrm>
            <a:off x="357029" y="104579"/>
            <a:ext cx="11390819" cy="184665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424242"/>
                </a:solidFill>
                <a:effectLst/>
                <a:latin typeface="Poppins"/>
              </a:rPr>
              <a:t>DAAD</a:t>
            </a:r>
            <a:endParaRPr kumimoji="0" lang="en-US" altLang="en-US" sz="2000" b="1" i="0" u="none" strike="noStrike" cap="none" normalizeH="0" baseline="0" dirty="0" smtClean="0">
              <a:ln>
                <a:noFill/>
              </a:ln>
              <a:solidFill>
                <a:srgbClr val="424242"/>
              </a:solidFill>
              <a:effectLst/>
              <a:latin typeface="var(--theme-font-family)"/>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424242"/>
                </a:solidFill>
                <a:effectLst/>
                <a:latin typeface="Noto Sans"/>
              </a:rPr>
              <a:t>The </a:t>
            </a:r>
            <a:r>
              <a:rPr kumimoji="0" lang="en-US" altLang="en-US" b="1" i="0" u="none" strike="noStrike" cap="none" normalizeH="0" baseline="0" dirty="0" smtClean="0">
                <a:ln>
                  <a:noFill/>
                </a:ln>
                <a:solidFill>
                  <a:srgbClr val="424242"/>
                </a:solidFill>
                <a:effectLst/>
                <a:latin typeface="Noto Sans"/>
                <a:hlinkClick r:id="rId3"/>
              </a:rPr>
              <a:t>DAAD program</a:t>
            </a:r>
            <a:r>
              <a:rPr kumimoji="0" lang="en-US" altLang="en-US" b="0" i="0" u="none" strike="noStrike" cap="none" normalizeH="0" baseline="0" dirty="0" smtClean="0">
                <a:ln>
                  <a:noFill/>
                </a:ln>
                <a:solidFill>
                  <a:srgbClr val="424242"/>
                </a:solidFill>
                <a:effectLst/>
                <a:latin typeface="Noto Sans"/>
              </a:rPr>
              <a:t> under the German Academic Exchange Service allows you to study and research in Germany across higher educational institutions. Currently, it is also considered the world’s largest funding </a:t>
            </a:r>
            <a:r>
              <a:rPr kumimoji="0" lang="en-US" altLang="en-US" b="0" i="0" u="none" strike="noStrike" cap="none" normalizeH="0" baseline="0" dirty="0" err="1" smtClean="0">
                <a:ln>
                  <a:noFill/>
                </a:ln>
                <a:solidFill>
                  <a:srgbClr val="424242"/>
                </a:solidFill>
                <a:effectLst/>
                <a:latin typeface="Noto Sans"/>
              </a:rPr>
              <a:t>organisation</a:t>
            </a:r>
            <a:r>
              <a:rPr kumimoji="0" lang="en-US" altLang="en-US" b="0" i="0" u="none" strike="noStrike" cap="none" normalizeH="0" baseline="0" dirty="0" smtClean="0">
                <a:ln>
                  <a:noFill/>
                </a:ln>
                <a:solidFill>
                  <a:srgbClr val="424242"/>
                </a:solidFill>
                <a:effectLst/>
                <a:latin typeface="Noto Sans"/>
              </a:rPr>
              <a:t> for the international exchange of students and researchers. Anyone wanting to study in the </a:t>
            </a:r>
            <a:r>
              <a:rPr kumimoji="0" lang="en-US" altLang="en-US" b="1" i="0" u="none" strike="noStrike" cap="none" normalizeH="0" baseline="0" dirty="0" smtClean="0">
                <a:ln>
                  <a:noFill/>
                </a:ln>
                <a:solidFill>
                  <a:srgbClr val="424242"/>
                </a:solidFill>
                <a:effectLst/>
                <a:latin typeface="Noto Sans"/>
                <a:hlinkClick r:id="rId4"/>
              </a:rPr>
              <a:t>top German universities</a:t>
            </a:r>
            <a:r>
              <a:rPr kumimoji="0" lang="en-US" altLang="en-US" b="0" i="0" u="none" strike="noStrike" cap="none" normalizeH="0" baseline="0" dirty="0" smtClean="0">
                <a:ln>
                  <a:noFill/>
                </a:ln>
                <a:solidFill>
                  <a:srgbClr val="424242"/>
                </a:solidFill>
                <a:effectLst/>
                <a:latin typeface="Noto Sans"/>
              </a:rPr>
              <a:t> can easily </a:t>
            </a:r>
            <a:r>
              <a:rPr kumimoji="0" lang="en-US" altLang="en-US" b="0" i="0" u="none" strike="noStrike" cap="none" normalizeH="0" baseline="0" dirty="0" err="1" smtClean="0">
                <a:ln>
                  <a:noFill/>
                </a:ln>
                <a:solidFill>
                  <a:srgbClr val="424242"/>
                </a:solidFill>
                <a:effectLst/>
                <a:latin typeface="Noto Sans"/>
              </a:rPr>
              <a:t>enrol</a:t>
            </a:r>
            <a:r>
              <a:rPr kumimoji="0" lang="en-US" altLang="en-US" b="0" i="0" u="none" strike="noStrike" cap="none" normalizeH="0" baseline="0" dirty="0" smtClean="0">
                <a:ln>
                  <a:noFill/>
                </a:ln>
                <a:solidFill>
                  <a:srgbClr val="424242"/>
                </a:solidFill>
                <a:effectLst/>
                <a:latin typeface="Noto Sans"/>
              </a:rPr>
              <a:t> in this exchange program. </a:t>
            </a:r>
            <a:endParaRPr kumimoji="0" lang="en-US" altLang="en-US"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330520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EF17BBD-3DC8-48DC-8D34-BAED1459A820}"/>
              </a:ext>
            </a:extLst>
          </p:cNvPr>
          <p:cNvGraphicFramePr>
            <a:graphicFrameLocks noGrp="1"/>
          </p:cNvGraphicFramePr>
          <p:nvPr>
            <p:extLst>
              <p:ext uri="{D42A27DB-BD31-4B8C-83A1-F6EECF244321}">
                <p14:modId xmlns:p14="http://schemas.microsoft.com/office/powerpoint/2010/main" val="1857917553"/>
              </p:ext>
            </p:extLst>
          </p:nvPr>
        </p:nvGraphicFramePr>
        <p:xfrm>
          <a:off x="58188" y="1197166"/>
          <a:ext cx="12075624" cy="5660834"/>
        </p:xfrm>
        <a:graphic>
          <a:graphicData uri="http://schemas.openxmlformats.org/drawingml/2006/table">
            <a:tbl>
              <a:tblPr>
                <a:effectLst>
                  <a:innerShdw blurRad="63500" dist="50800" dir="13500000">
                    <a:prstClr val="black">
                      <a:alpha val="50000"/>
                    </a:prstClr>
                  </a:innerShdw>
                </a:effectLst>
              </a:tblPr>
              <a:tblGrid>
                <a:gridCol w="2012604">
                  <a:extLst>
                    <a:ext uri="{9D8B030D-6E8A-4147-A177-3AD203B41FA5}">
                      <a16:colId xmlns:a16="http://schemas.microsoft.com/office/drawing/2014/main" val="1460117148"/>
                    </a:ext>
                  </a:extLst>
                </a:gridCol>
                <a:gridCol w="2012604">
                  <a:extLst>
                    <a:ext uri="{9D8B030D-6E8A-4147-A177-3AD203B41FA5}">
                      <a16:colId xmlns:a16="http://schemas.microsoft.com/office/drawing/2014/main" val="951131192"/>
                    </a:ext>
                  </a:extLst>
                </a:gridCol>
                <a:gridCol w="2012604">
                  <a:extLst>
                    <a:ext uri="{9D8B030D-6E8A-4147-A177-3AD203B41FA5}">
                      <a16:colId xmlns:a16="http://schemas.microsoft.com/office/drawing/2014/main" val="1371588803"/>
                    </a:ext>
                  </a:extLst>
                </a:gridCol>
                <a:gridCol w="2012604">
                  <a:extLst>
                    <a:ext uri="{9D8B030D-6E8A-4147-A177-3AD203B41FA5}">
                      <a16:colId xmlns:a16="http://schemas.microsoft.com/office/drawing/2014/main" val="3076233410"/>
                    </a:ext>
                  </a:extLst>
                </a:gridCol>
                <a:gridCol w="2012604">
                  <a:extLst>
                    <a:ext uri="{9D8B030D-6E8A-4147-A177-3AD203B41FA5}">
                      <a16:colId xmlns:a16="http://schemas.microsoft.com/office/drawing/2014/main" val="1660436802"/>
                    </a:ext>
                  </a:extLst>
                </a:gridCol>
                <a:gridCol w="2012604">
                  <a:extLst>
                    <a:ext uri="{9D8B030D-6E8A-4147-A177-3AD203B41FA5}">
                      <a16:colId xmlns:a16="http://schemas.microsoft.com/office/drawing/2014/main" val="539896518"/>
                    </a:ext>
                  </a:extLst>
                </a:gridCol>
              </a:tblGrid>
              <a:tr h="329144">
                <a:tc>
                  <a:txBody>
                    <a:bodyPr/>
                    <a:lstStyle/>
                    <a:p>
                      <a:pPr algn="ctr">
                        <a:buNone/>
                      </a:pPr>
                      <a:r>
                        <a:rPr lang="en-US" sz="1800" b="1" dirty="0">
                          <a:solidFill>
                            <a:schemeClr val="bg1"/>
                          </a:solidFill>
                        </a:rPr>
                        <a:t>Program</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buNone/>
                      </a:pPr>
                      <a:r>
                        <a:rPr lang="en-US" sz="1800" b="1" dirty="0">
                          <a:solidFill>
                            <a:schemeClr val="bg1"/>
                          </a:solidFill>
                        </a:rPr>
                        <a:t>Eligibility</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buNone/>
                      </a:pPr>
                      <a:r>
                        <a:rPr lang="en-US" sz="1800" b="1" dirty="0">
                          <a:solidFill>
                            <a:schemeClr val="bg1"/>
                          </a:solidFill>
                        </a:rPr>
                        <a:t>Stipend / Coverage</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buNone/>
                      </a:pPr>
                      <a:r>
                        <a:rPr lang="en-US" sz="1800" b="1" dirty="0">
                          <a:solidFill>
                            <a:schemeClr val="bg1"/>
                          </a:solidFill>
                        </a:rPr>
                        <a:t>Duration</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buNone/>
                      </a:pPr>
                      <a:r>
                        <a:rPr lang="en-US" sz="1800" b="1" dirty="0">
                          <a:solidFill>
                            <a:schemeClr val="bg1"/>
                          </a:solidFill>
                        </a:rPr>
                        <a:t>Application Period</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buNone/>
                      </a:pPr>
                      <a:r>
                        <a:rPr lang="en-US" sz="1800" b="1" dirty="0">
                          <a:solidFill>
                            <a:schemeClr val="bg1"/>
                          </a:solidFill>
                        </a:rPr>
                        <a:t>Link / Source</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511590292"/>
                  </a:ext>
                </a:extLst>
              </a:tr>
              <a:tr h="522651">
                <a:tc>
                  <a:txBody>
                    <a:bodyPr/>
                    <a:lstStyle/>
                    <a:p>
                      <a:pPr algn="ctr">
                        <a:buNone/>
                      </a:pPr>
                      <a:r>
                        <a:rPr lang="en-US" sz="1400" b="1"/>
                        <a:t>Global UGRAD Program (USA)</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dirty="0"/>
                        <a:t>Indian undergraduate students</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dirty="0"/>
                        <a:t>Tuition, travel, health insurance, living stipend</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dirty="0"/>
                        <a:t>One semester</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dirty="0"/>
                        <a:t>Varies by region; check official site</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dirty="0">
                          <a:hlinkClick r:id="rId2"/>
                        </a:rPr>
                        <a:t>Global UGRAD</a:t>
                      </a:r>
                      <a:endParaRPr lang="en-US" sz="1400" b="1" dirty="0"/>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43921777"/>
                  </a:ext>
                </a:extLst>
              </a:tr>
              <a:tr h="714398">
                <a:tc>
                  <a:txBody>
                    <a:bodyPr/>
                    <a:lstStyle/>
                    <a:p>
                      <a:pPr algn="ctr">
                        <a:buNone/>
                      </a:pPr>
                      <a:r>
                        <a:rPr lang="en-US" sz="1400" b="1" dirty="0"/>
                        <a:t>ISEP Exchange Program</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dirty="0"/>
                        <a:t>Indian students from participating universities</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a:t>Tuition, housing, meals, orientation, student services</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a:t>One semester / academic year</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a:t>Varies by home institution</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a:hlinkClick r:id="rId3"/>
                        </a:rPr>
                        <a:t>ISEP Exchange</a:t>
                      </a:r>
                      <a:endParaRPr lang="en-US" sz="1400" b="1"/>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51367298"/>
                  </a:ext>
                </a:extLst>
              </a:tr>
              <a:tr h="714398">
                <a:tc>
                  <a:txBody>
                    <a:bodyPr/>
                    <a:lstStyle/>
                    <a:p>
                      <a:pPr algn="ctr">
                        <a:buNone/>
                      </a:pPr>
                      <a:r>
                        <a:rPr lang="en-US" sz="1400" b="1"/>
                        <a:t>EdOdyssey Scholarships (Peru &amp; Japan)</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dirty="0"/>
                        <a:t>Indian students applying for </a:t>
                      </a:r>
                      <a:r>
                        <a:rPr lang="en-US" sz="1400" b="1" dirty="0" err="1"/>
                        <a:t>EdOdyssey</a:t>
                      </a:r>
                      <a:r>
                        <a:rPr lang="en-US" sz="1400" b="1" dirty="0"/>
                        <a:t> semester programs</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a:t>Up to $2,000</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a:t>One semester</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a:t>Check EdOdyssey website</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a:hlinkClick r:id="rId4"/>
                        </a:rPr>
                        <a:t>EdOdyssey Scholarships</a:t>
                      </a:r>
                      <a:endParaRPr lang="en-US" sz="1400" b="1"/>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88130420"/>
                  </a:ext>
                </a:extLst>
              </a:tr>
              <a:tr h="714398">
                <a:tc>
                  <a:txBody>
                    <a:bodyPr/>
                    <a:lstStyle/>
                    <a:p>
                      <a:pPr algn="ctr">
                        <a:buNone/>
                      </a:pPr>
                      <a:r>
                        <a:rPr lang="en-US" sz="1400" b="1"/>
                        <a:t>MEXT Scholarship (Japan)</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dirty="0"/>
                        <a:t>Indian students pursuing undergraduate studies in Japan</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dirty="0"/>
                        <a:t>Full tuition, monthly stipend, airfare</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a:t>4–5 years</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a:t>Application deadlines vary; check MEXT website</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a:hlinkClick r:id="rId5"/>
                        </a:rPr>
                        <a:t>MEXT Scholarship</a:t>
                      </a:r>
                      <a:endParaRPr lang="en-US" sz="1400" b="1"/>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24090691"/>
                  </a:ext>
                </a:extLst>
              </a:tr>
              <a:tr h="939129">
                <a:tc>
                  <a:txBody>
                    <a:bodyPr/>
                    <a:lstStyle/>
                    <a:p>
                      <a:pPr algn="ctr">
                        <a:buNone/>
                      </a:pPr>
                      <a:r>
                        <a:rPr lang="en-US" sz="1400" b="1"/>
                        <a:t>DAAD EPOS MIDE (Germany)</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a:t>Indian students with 2 years of work experience in development-related fields</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a:t>Full tuition, travel, insurance, stipend</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a:t>2 years</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dirty="0"/>
                        <a:t>Application deadline: 31 Aug 2025</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a:hlinkClick r:id="rId6"/>
                        </a:rPr>
                        <a:t>DAAD EPOS MIDE</a:t>
                      </a:r>
                      <a:endParaRPr lang="en-US" sz="1400" b="1"/>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49185458"/>
                  </a:ext>
                </a:extLst>
              </a:tr>
              <a:tr h="489667">
                <a:tc>
                  <a:txBody>
                    <a:bodyPr/>
                    <a:lstStyle/>
                    <a:p>
                      <a:pPr algn="ctr">
                        <a:buNone/>
                      </a:pPr>
                      <a:r>
                        <a:rPr lang="en-US" sz="1400" b="1"/>
                        <a:t>Fulbright-Nehru Fellowship (USA)</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dirty="0"/>
                        <a:t>Indian students pursuing master's or PhD</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a:t>Tuition, travel, living stipend, health insurance</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a:t>1–2 years</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a:t>Application deadline: 15 Sep 2025</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a:hlinkClick r:id="rId7"/>
                        </a:rPr>
                        <a:t>Fulbright-Nehru Fellowship</a:t>
                      </a:r>
                      <a:endParaRPr lang="en-US" sz="1400" b="1"/>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92339223"/>
                  </a:ext>
                </a:extLst>
              </a:tr>
              <a:tr h="522651">
                <a:tc>
                  <a:txBody>
                    <a:bodyPr/>
                    <a:lstStyle/>
                    <a:p>
                      <a:pPr algn="ctr">
                        <a:buNone/>
                      </a:pPr>
                      <a:r>
                        <a:rPr lang="en-US" sz="1400" b="1" dirty="0"/>
                        <a:t>Commonwealth PhD Scholarship (UK)</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a:t>Indian students from low-income backgrounds</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a:t>Full tuition, airfare, living stipend</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a:t>3–4 years</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dirty="0"/>
                        <a:t>Application deadline: 5 Oct 2025</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a:hlinkClick r:id="rId6"/>
                        </a:rPr>
                        <a:t>Commonwealth PhD Scholarship</a:t>
                      </a:r>
                      <a:endParaRPr lang="en-US" sz="1400" b="1"/>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48727393"/>
                  </a:ext>
                </a:extLst>
              </a:tr>
              <a:tr h="714398">
                <a:tc>
                  <a:txBody>
                    <a:bodyPr/>
                    <a:lstStyle/>
                    <a:p>
                      <a:pPr algn="ctr">
                        <a:buNone/>
                      </a:pPr>
                      <a:r>
                        <a:rPr lang="en-US" sz="1400" b="1" dirty="0"/>
                        <a:t>Azim Premji Foundation Scholarship</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a:t>Female students in India pursuing higher education</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a:t>₹3–6 lakhs to cover tuition fees</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a:t>Varies; typically 1–2 years</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a:t>Ongoing; check Azim Premji Foundation website</a:t>
                      </a:r>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1" dirty="0">
                          <a:hlinkClick r:id="rId8"/>
                        </a:rPr>
                        <a:t>Azim Premji Foundation Scholarship</a:t>
                      </a:r>
                      <a:endParaRPr lang="en-US" sz="1400" b="1" dirty="0"/>
                    </a:p>
                  </a:txBody>
                  <a:tcPr marL="38170" marR="38170" marT="19085" marB="19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13098669"/>
                  </a:ext>
                </a:extLst>
              </a:tr>
            </a:tbl>
          </a:graphicData>
        </a:graphic>
      </p:graphicFrame>
      <p:sp>
        <p:nvSpPr>
          <p:cNvPr id="4" name="TextBox 3">
            <a:extLst>
              <a:ext uri="{FF2B5EF4-FFF2-40B4-BE49-F238E27FC236}">
                <a16:creationId xmlns:a16="http://schemas.microsoft.com/office/drawing/2014/main" id="{B13AEA47-5694-D628-04F1-DAC868513018}"/>
              </a:ext>
            </a:extLst>
          </p:cNvPr>
          <p:cNvSpPr txBox="1"/>
          <p:nvPr/>
        </p:nvSpPr>
        <p:spPr>
          <a:xfrm>
            <a:off x="58188" y="12112"/>
            <a:ext cx="12192000" cy="1077218"/>
          </a:xfrm>
          <a:prstGeom prst="rect">
            <a:avLst/>
          </a:prstGeom>
          <a:solidFill>
            <a:srgbClr val="002060"/>
          </a:solidFill>
          <a:scene3d>
            <a:camera prst="orthographicFront"/>
            <a:lightRig rig="threePt" dir="t"/>
          </a:scene3d>
          <a:sp3d>
            <a:bevelT/>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Scholarships &amp; Fellowships for Indian Students in Exchange Programs Abroad (2025–26) - </a:t>
            </a:r>
            <a:r>
              <a:rPr kumimoji="0" lang="en-US" sz="3200" b="1" i="0" u="none" strike="noStrike" kern="1200" cap="none" spc="0" normalizeH="0" baseline="0" noProof="0" dirty="0">
                <a:ln>
                  <a:noFill/>
                </a:ln>
                <a:solidFill>
                  <a:srgbClr val="00FF00"/>
                </a:solidFill>
                <a:effectLst/>
                <a:uLnTx/>
                <a:uFillTx/>
                <a:latin typeface="Times New Roman" panose="02020603050405020304" pitchFamily="18" charset="0"/>
                <a:ea typeface="+mn-ea"/>
                <a:cs typeface="Times New Roman" panose="02020603050405020304" pitchFamily="18" charset="0"/>
              </a:rPr>
              <a:t>UNDERGRADUATES</a:t>
            </a:r>
          </a:p>
        </p:txBody>
      </p:sp>
    </p:spTree>
    <p:extLst>
      <p:ext uri="{BB962C8B-B14F-4D97-AF65-F5344CB8AC3E}">
        <p14:creationId xmlns:p14="http://schemas.microsoft.com/office/powerpoint/2010/main" val="4084107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8DB52-E161-D510-CA50-0D3909A9617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FC35D3D-5F8F-D13D-BCBB-16DE9E4C225D}"/>
              </a:ext>
            </a:extLst>
          </p:cNvPr>
          <p:cNvSpPr txBox="1"/>
          <p:nvPr/>
        </p:nvSpPr>
        <p:spPr>
          <a:xfrm>
            <a:off x="-1" y="0"/>
            <a:ext cx="12192001" cy="1077218"/>
          </a:xfrm>
          <a:prstGeom prst="rect">
            <a:avLst/>
          </a:prstGeom>
          <a:solidFill>
            <a:srgbClr val="002060"/>
          </a:solidFill>
          <a:scene3d>
            <a:camera prst="orthographicFront"/>
            <a:lightRig rig="threePt" dir="t"/>
          </a:scene3d>
          <a:sp3d>
            <a:bevelT/>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Scholarships &amp; Fellowships for Indian Students in Exchange Programs Abroad (2025–26) – </a:t>
            </a:r>
            <a:r>
              <a:rPr kumimoji="0" lang="en-US" sz="3200" b="1" i="0" u="none" strike="noStrike" kern="1200" cap="none" spc="0" normalizeH="0" baseline="0" noProof="0" dirty="0">
                <a:ln>
                  <a:noFill/>
                </a:ln>
                <a:solidFill>
                  <a:srgbClr val="00FF00"/>
                </a:solidFill>
                <a:effectLst/>
                <a:uLnTx/>
                <a:uFillTx/>
                <a:latin typeface="Times New Roman" panose="02020603050405020304" pitchFamily="18" charset="0"/>
                <a:ea typeface="+mn-ea"/>
                <a:cs typeface="Times New Roman" panose="02020603050405020304" pitchFamily="18" charset="0"/>
              </a:rPr>
              <a:t>MASTER DEGREE GRADUATES</a:t>
            </a:r>
          </a:p>
        </p:txBody>
      </p:sp>
      <p:pic>
        <p:nvPicPr>
          <p:cNvPr id="3" name="Picture 2" descr="A group of people posing for a photo&#10;&#10;AI-generated content may be incorrect.">
            <a:extLst>
              <a:ext uri="{FF2B5EF4-FFF2-40B4-BE49-F238E27FC236}">
                <a16:creationId xmlns:a16="http://schemas.microsoft.com/office/drawing/2014/main" id="{D164C7A4-B4C8-B46C-49FA-144C8A06C552}"/>
              </a:ext>
            </a:extLst>
          </p:cNvPr>
          <p:cNvPicPr>
            <a:picLocks noChangeAspect="1"/>
          </p:cNvPicPr>
          <p:nvPr/>
        </p:nvPicPr>
        <p:blipFill>
          <a:blip r:embed="rId2"/>
          <a:stretch>
            <a:fillRect/>
          </a:stretch>
        </p:blipFill>
        <p:spPr>
          <a:xfrm>
            <a:off x="881149" y="1077218"/>
            <a:ext cx="10158152" cy="5804658"/>
          </a:xfrm>
          <a:prstGeom prst="rect">
            <a:avLst/>
          </a:prstGeom>
        </p:spPr>
      </p:pic>
    </p:spTree>
    <p:extLst>
      <p:ext uri="{BB962C8B-B14F-4D97-AF65-F5344CB8AC3E}">
        <p14:creationId xmlns:p14="http://schemas.microsoft.com/office/powerpoint/2010/main" val="2343189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4A01B2C-26EF-C2E1-5376-9629265B276A}"/>
              </a:ext>
            </a:extLst>
          </p:cNvPr>
          <p:cNvGraphicFramePr>
            <a:graphicFrameLocks noGrp="1"/>
          </p:cNvGraphicFramePr>
          <p:nvPr>
            <p:extLst/>
          </p:nvPr>
        </p:nvGraphicFramePr>
        <p:xfrm>
          <a:off x="0" y="922520"/>
          <a:ext cx="12192000" cy="5935480"/>
        </p:xfrm>
        <a:graphic>
          <a:graphicData uri="http://schemas.openxmlformats.org/drawingml/2006/table">
            <a:tbl>
              <a:tblPr>
                <a:effectLst>
                  <a:innerShdw blurRad="63500" dist="50800" dir="13500000">
                    <a:prstClr val="black">
                      <a:alpha val="50000"/>
                    </a:prstClr>
                  </a:innerShdw>
                </a:effectLst>
              </a:tblPr>
              <a:tblGrid>
                <a:gridCol w="2032000">
                  <a:extLst>
                    <a:ext uri="{9D8B030D-6E8A-4147-A177-3AD203B41FA5}">
                      <a16:colId xmlns:a16="http://schemas.microsoft.com/office/drawing/2014/main" val="3555509815"/>
                    </a:ext>
                  </a:extLst>
                </a:gridCol>
                <a:gridCol w="2032000">
                  <a:extLst>
                    <a:ext uri="{9D8B030D-6E8A-4147-A177-3AD203B41FA5}">
                      <a16:colId xmlns:a16="http://schemas.microsoft.com/office/drawing/2014/main" val="2453655013"/>
                    </a:ext>
                  </a:extLst>
                </a:gridCol>
                <a:gridCol w="2032000">
                  <a:extLst>
                    <a:ext uri="{9D8B030D-6E8A-4147-A177-3AD203B41FA5}">
                      <a16:colId xmlns:a16="http://schemas.microsoft.com/office/drawing/2014/main" val="1934437271"/>
                    </a:ext>
                  </a:extLst>
                </a:gridCol>
                <a:gridCol w="2032000">
                  <a:extLst>
                    <a:ext uri="{9D8B030D-6E8A-4147-A177-3AD203B41FA5}">
                      <a16:colId xmlns:a16="http://schemas.microsoft.com/office/drawing/2014/main" val="1887311376"/>
                    </a:ext>
                  </a:extLst>
                </a:gridCol>
                <a:gridCol w="2032000">
                  <a:extLst>
                    <a:ext uri="{9D8B030D-6E8A-4147-A177-3AD203B41FA5}">
                      <a16:colId xmlns:a16="http://schemas.microsoft.com/office/drawing/2014/main" val="3556882395"/>
                    </a:ext>
                  </a:extLst>
                </a:gridCol>
                <a:gridCol w="2032000">
                  <a:extLst>
                    <a:ext uri="{9D8B030D-6E8A-4147-A177-3AD203B41FA5}">
                      <a16:colId xmlns:a16="http://schemas.microsoft.com/office/drawing/2014/main" val="2527354840"/>
                    </a:ext>
                  </a:extLst>
                </a:gridCol>
              </a:tblGrid>
              <a:tr h="229018">
                <a:tc>
                  <a:txBody>
                    <a:bodyPr/>
                    <a:lstStyle/>
                    <a:p>
                      <a:pPr algn="ctr">
                        <a:buNone/>
                      </a:pPr>
                      <a:r>
                        <a:rPr lang="en-US" sz="1800" b="1" dirty="0">
                          <a:solidFill>
                            <a:schemeClr val="bg1"/>
                          </a:solidFill>
                        </a:rPr>
                        <a:t>Program</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buNone/>
                      </a:pPr>
                      <a:r>
                        <a:rPr lang="en-US" sz="1800" b="1">
                          <a:solidFill>
                            <a:schemeClr val="bg1"/>
                          </a:solidFill>
                        </a:rPr>
                        <a:t>Eligibility</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buNone/>
                      </a:pPr>
                      <a:r>
                        <a:rPr lang="en-US" sz="1800" b="1" dirty="0">
                          <a:solidFill>
                            <a:schemeClr val="bg1"/>
                          </a:solidFill>
                        </a:rPr>
                        <a:t>Stipend / Coverage</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buNone/>
                      </a:pPr>
                      <a:r>
                        <a:rPr lang="en-US" sz="1800" b="1" dirty="0">
                          <a:solidFill>
                            <a:schemeClr val="bg1"/>
                          </a:solidFill>
                        </a:rPr>
                        <a:t>Duration</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buNone/>
                      </a:pPr>
                      <a:r>
                        <a:rPr lang="en-US" sz="1800" b="1" dirty="0">
                          <a:solidFill>
                            <a:schemeClr val="bg1"/>
                          </a:solidFill>
                        </a:rPr>
                        <a:t>Application Period</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buNone/>
                      </a:pPr>
                      <a:r>
                        <a:rPr lang="en-US" sz="1800" b="1" dirty="0">
                          <a:solidFill>
                            <a:schemeClr val="bg1"/>
                          </a:solidFill>
                        </a:rPr>
                        <a:t>Link / Source</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3863190813"/>
                  </a:ext>
                </a:extLst>
              </a:tr>
              <a:tr h="425319">
                <a:tc>
                  <a:txBody>
                    <a:bodyPr/>
                    <a:lstStyle/>
                    <a:p>
                      <a:pPr algn="ctr">
                        <a:buNone/>
                      </a:pPr>
                      <a:r>
                        <a:rPr lang="en-US" sz="1400" b="1" dirty="0"/>
                        <a:t>Commonwealth Master's Scholarships (UK)</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dirty="0"/>
                        <a:t>Indian students from low- and middle-income countries</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dirty="0"/>
                        <a:t>Tuition, airfare, living allowance</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a:t>1 year</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a:t>2 Sep – 14 Oct 2025</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a:hlinkClick r:id="rId2"/>
                        </a:rPr>
                        <a:t>CSC UK</a:t>
                      </a:r>
                      <a:endParaRPr lang="en-US" sz="1400" b="0"/>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74399006"/>
                  </a:ext>
                </a:extLst>
              </a:tr>
              <a:tr h="425319">
                <a:tc>
                  <a:txBody>
                    <a:bodyPr/>
                    <a:lstStyle/>
                    <a:p>
                      <a:pPr algn="ctr">
                        <a:buNone/>
                      </a:pPr>
                      <a:r>
                        <a:rPr lang="en-US" sz="1400" b="1" dirty="0"/>
                        <a:t>Knight-Hennessy Scholars (USA)</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dirty="0"/>
                        <a:t>Graduates who earned their first degree in 2017 or later</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dirty="0"/>
                        <a:t>Full tuition, stipend, fees, room &amp; board</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a:t>Up to 3 years</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a:t>Deadline: 8 Oct 2025</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a:hlinkClick r:id="rId3"/>
                        </a:rPr>
                        <a:t>Stanford KHS</a:t>
                      </a:r>
                      <a:endParaRPr lang="en-US" sz="1400" b="0"/>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78949807"/>
                  </a:ext>
                </a:extLst>
              </a:tr>
              <a:tr h="425319">
                <a:tc>
                  <a:txBody>
                    <a:bodyPr/>
                    <a:lstStyle/>
                    <a:p>
                      <a:pPr algn="ctr">
                        <a:buNone/>
                      </a:pPr>
                      <a:r>
                        <a:rPr lang="en-US" sz="1400" b="1"/>
                        <a:t>Rotary Global Grant Scholarships</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a:t>Graduate students studying abroad in areas of focus</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a:t>$30,000–$400,000 (varies by district)</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a:t>1–4 years</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dirty="0"/>
                        <a:t>Varies by district; check with local Rotary club</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a:hlinkClick r:id="rId4"/>
                        </a:rPr>
                        <a:t>Rotary Scholarships</a:t>
                      </a:r>
                      <a:endParaRPr lang="en-US" sz="1400" b="0"/>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47227458"/>
                  </a:ext>
                </a:extLst>
              </a:tr>
              <a:tr h="523469">
                <a:tc>
                  <a:txBody>
                    <a:bodyPr/>
                    <a:lstStyle/>
                    <a:p>
                      <a:pPr algn="ctr">
                        <a:buNone/>
                      </a:pPr>
                      <a:r>
                        <a:rPr lang="en-US" sz="1400" b="1"/>
                        <a:t>AAUW International Fellowships (USA)</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dirty="0"/>
                        <a:t>Women pursuing full-time graduate or postdoctoral study</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a:t>$20,000 for Master's; $25,000 for Doctoral</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a:t>1 year (non-renewable)</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a:t>1 Aug – 30 Sep 2025</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a:hlinkClick r:id="rId5"/>
                        </a:rPr>
                        <a:t>AAUW Fellowships</a:t>
                      </a:r>
                      <a:endParaRPr lang="en-US" sz="1400" b="0"/>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39406600"/>
                  </a:ext>
                </a:extLst>
              </a:tr>
              <a:tr h="523469">
                <a:tc>
                  <a:txBody>
                    <a:bodyPr/>
                    <a:lstStyle/>
                    <a:p>
                      <a:pPr algn="ctr">
                        <a:buNone/>
                      </a:pPr>
                      <a:r>
                        <a:rPr lang="en-US" sz="1400" b="1" dirty="0"/>
                        <a:t>DAAD EPOS MIDE (Germany)</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a:t>Professionals with 2+ years of work experience in development-related fields</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dirty="0"/>
                        <a:t>Tuition, travel, insurance, stipend</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dirty="0"/>
                        <a:t>2 years</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dirty="0"/>
                        <a:t>31 Aug 2025</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a:hlinkClick r:id="rId6"/>
                        </a:rPr>
                        <a:t>DAAD EPOS</a:t>
                      </a:r>
                      <a:endParaRPr lang="en-US" sz="1400" b="0"/>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15838688"/>
                  </a:ext>
                </a:extLst>
              </a:tr>
              <a:tr h="425319">
                <a:tc>
                  <a:txBody>
                    <a:bodyPr/>
                    <a:lstStyle/>
                    <a:p>
                      <a:pPr algn="ctr">
                        <a:buNone/>
                      </a:pPr>
                      <a:r>
                        <a:rPr lang="fr-FR" sz="1400" b="1"/>
                        <a:t>Erasmus Mundus Joint Master Degrees (EU)</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a:t>Students with a Bachelor's degree</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a:t>Tuition, travel, monthly allowance, insurance</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a:t>1–2 years</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a:t>Varies by program; check official site</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a:hlinkClick r:id="rId7"/>
                        </a:rPr>
                        <a:t>Erasmus Mundus</a:t>
                      </a:r>
                      <a:endParaRPr lang="en-US" sz="1400" b="0"/>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92712726"/>
                  </a:ext>
                </a:extLst>
              </a:tr>
              <a:tr h="425319">
                <a:tc>
                  <a:txBody>
                    <a:bodyPr/>
                    <a:lstStyle/>
                    <a:p>
                      <a:pPr algn="ctr">
                        <a:buNone/>
                      </a:pPr>
                      <a:r>
                        <a:rPr lang="en-US" sz="1400" b="1"/>
                        <a:t>Inlaks Shivdasani Foundation Scholarships</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a:t>Indian students with exceptional academic records</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a:t>Tuition, living expenses, travel</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a:t>1–2 years</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dirty="0"/>
                        <a:t>15 Mar 2025</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a:hlinkClick r:id="rId8"/>
                        </a:rPr>
                        <a:t>Inlaks Scholarships</a:t>
                      </a:r>
                      <a:endParaRPr lang="en-US" sz="1400" b="0"/>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63388174"/>
                  </a:ext>
                </a:extLst>
              </a:tr>
              <a:tr h="523469">
                <a:tc>
                  <a:txBody>
                    <a:bodyPr/>
                    <a:lstStyle/>
                    <a:p>
                      <a:pPr algn="ctr">
                        <a:buNone/>
                      </a:pPr>
                      <a:r>
                        <a:rPr lang="en-US" sz="1400" b="1" dirty="0"/>
                        <a:t>Macquarie University Early Acceptance Scholarship (Australia)</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dirty="0"/>
                        <a:t>Indian students enrolling in postgraduate coursework degrees</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a:t>AUD $10,000 per year (covers ~25% of tuition fees)</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a:t>Full course duration</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a:t>Apply by 30 Jun 2025</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dirty="0">
                          <a:hlinkClick r:id="rId9"/>
                        </a:rPr>
                        <a:t>Macquarie University Scholarship</a:t>
                      </a:r>
                      <a:endParaRPr lang="en-US" sz="1400" b="0" dirty="0"/>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13321793"/>
                  </a:ext>
                </a:extLst>
              </a:tr>
              <a:tr h="425319">
                <a:tc>
                  <a:txBody>
                    <a:bodyPr/>
                    <a:lstStyle/>
                    <a:p>
                      <a:pPr algn="ctr">
                        <a:buNone/>
                      </a:pPr>
                      <a:r>
                        <a:rPr lang="en-US" sz="1400" b="1" dirty="0"/>
                        <a:t>Azim Premji Foundation Scholarship (India)</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a:t>Female students pursuing higher education</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a:t>₹3–6 lakhs to cover tuition fees</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a:t>Varies; typically 1–2 years</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a:t>Ongoing; check Azim Premji Foundation website</a:t>
                      </a:r>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400" b="0" dirty="0">
                          <a:hlinkClick r:id="rId10"/>
                        </a:rPr>
                        <a:t>Azim Premji Foundation Scholarship</a:t>
                      </a:r>
                      <a:endParaRPr lang="en-US" sz="1400" b="0" dirty="0"/>
                    </a:p>
                  </a:txBody>
                  <a:tcPr marL="32717" marR="32717" marT="16358" marB="163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84153392"/>
                  </a:ext>
                </a:extLst>
              </a:tr>
            </a:tbl>
          </a:graphicData>
        </a:graphic>
      </p:graphicFrame>
      <p:sp>
        <p:nvSpPr>
          <p:cNvPr id="3" name="TextBox 2">
            <a:extLst>
              <a:ext uri="{FF2B5EF4-FFF2-40B4-BE49-F238E27FC236}">
                <a16:creationId xmlns:a16="http://schemas.microsoft.com/office/drawing/2014/main" id="{4D28D2FE-9971-5312-590C-4215BD92279E}"/>
              </a:ext>
            </a:extLst>
          </p:cNvPr>
          <p:cNvSpPr txBox="1"/>
          <p:nvPr/>
        </p:nvSpPr>
        <p:spPr>
          <a:xfrm>
            <a:off x="0" y="12112"/>
            <a:ext cx="12192000" cy="892552"/>
          </a:xfrm>
          <a:prstGeom prst="rect">
            <a:avLst/>
          </a:prstGeom>
          <a:solidFill>
            <a:srgbClr val="002060"/>
          </a:solidFill>
          <a:scene3d>
            <a:camera prst="orthographicFront"/>
            <a:lightRig rig="threePt" dir="t"/>
          </a:scene3d>
          <a:sp3d>
            <a:bevelT/>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Scholarships &amp; Fellowships for Indian Students in Exchange Programs Abroad (2025–26) – </a:t>
            </a:r>
            <a:r>
              <a:rPr kumimoji="0" lang="en-US" sz="2600" b="1" i="0" u="none" strike="noStrike" kern="1200" cap="none" spc="0" normalizeH="0" baseline="0" noProof="0" dirty="0">
                <a:ln>
                  <a:noFill/>
                </a:ln>
                <a:solidFill>
                  <a:srgbClr val="00FF00"/>
                </a:solidFill>
                <a:effectLst/>
                <a:uLnTx/>
                <a:uFillTx/>
                <a:latin typeface="Times New Roman" panose="02020603050405020304" pitchFamily="18" charset="0"/>
                <a:ea typeface="+mn-ea"/>
                <a:cs typeface="Times New Roman" panose="02020603050405020304" pitchFamily="18" charset="0"/>
              </a:rPr>
              <a:t>MASTER DEGREE GRADUATES</a:t>
            </a:r>
          </a:p>
        </p:txBody>
      </p:sp>
    </p:spTree>
    <p:extLst>
      <p:ext uri="{BB962C8B-B14F-4D97-AF65-F5344CB8AC3E}">
        <p14:creationId xmlns:p14="http://schemas.microsoft.com/office/powerpoint/2010/main" val="1617668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3E787-8ABD-7DD6-48C5-561A279779C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11578C5-2BF6-D500-89D1-E3CA8653C52C}"/>
              </a:ext>
            </a:extLst>
          </p:cNvPr>
          <p:cNvSpPr txBox="1"/>
          <p:nvPr/>
        </p:nvSpPr>
        <p:spPr>
          <a:xfrm>
            <a:off x="-1" y="0"/>
            <a:ext cx="12192001" cy="769441"/>
          </a:xfrm>
          <a:prstGeom prst="rect">
            <a:avLst/>
          </a:prstGeom>
          <a:solidFill>
            <a:srgbClr val="002060"/>
          </a:solidFill>
          <a:scene3d>
            <a:camera prst="orthographicFront"/>
            <a:lightRig rig="threePt" dir="t"/>
          </a:scene3d>
          <a:sp3d>
            <a:bevelT/>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PhD Scholarships/ Fellowships</a:t>
            </a:r>
            <a:endParaRPr kumimoji="0" lang="en-US" sz="4400" b="1" i="0" u="none" strike="noStrike" kern="1200" cap="none" spc="0" normalizeH="0" baseline="0" noProof="0" dirty="0">
              <a:ln>
                <a:noFill/>
              </a:ln>
              <a:solidFill>
                <a:srgbClr val="00FF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1DB7130C-8215-A3AB-FE16-A93C34571182}"/>
              </a:ext>
            </a:extLst>
          </p:cNvPr>
          <p:cNvPicPr>
            <a:picLocks noChangeAspect="1"/>
          </p:cNvPicPr>
          <p:nvPr/>
        </p:nvPicPr>
        <p:blipFill>
          <a:blip r:embed="rId2"/>
          <a:srcRect l="46648"/>
          <a:stretch>
            <a:fillRect/>
          </a:stretch>
        </p:blipFill>
        <p:spPr>
          <a:xfrm>
            <a:off x="5445226" y="922713"/>
            <a:ext cx="6746774" cy="5910550"/>
          </a:xfrm>
          <a:prstGeom prst="rect">
            <a:avLst/>
          </a:prstGeom>
        </p:spPr>
      </p:pic>
      <p:pic>
        <p:nvPicPr>
          <p:cNvPr id="2" name="Picture 1">
            <a:extLst>
              <a:ext uri="{FF2B5EF4-FFF2-40B4-BE49-F238E27FC236}">
                <a16:creationId xmlns:a16="http://schemas.microsoft.com/office/drawing/2014/main" id="{F011DFA8-1E38-63E1-8188-EE95F2ECAC60}"/>
              </a:ext>
            </a:extLst>
          </p:cNvPr>
          <p:cNvPicPr>
            <a:picLocks noChangeAspect="1"/>
          </p:cNvPicPr>
          <p:nvPr/>
        </p:nvPicPr>
        <p:blipFill>
          <a:blip r:embed="rId3"/>
          <a:srcRect l="5685" t="19079" r="4715" b="22275"/>
          <a:stretch>
            <a:fillRect/>
          </a:stretch>
        </p:blipFill>
        <p:spPr>
          <a:xfrm>
            <a:off x="-1" y="922714"/>
            <a:ext cx="6096001" cy="2088078"/>
          </a:xfrm>
          <a:prstGeom prst="rect">
            <a:avLst/>
          </a:prstGeom>
        </p:spPr>
      </p:pic>
      <p:pic>
        <p:nvPicPr>
          <p:cNvPr id="6" name="Picture 5">
            <a:extLst>
              <a:ext uri="{FF2B5EF4-FFF2-40B4-BE49-F238E27FC236}">
                <a16:creationId xmlns:a16="http://schemas.microsoft.com/office/drawing/2014/main" id="{C37BD27D-BE59-EE93-ADCD-0EDD48ABDCFE}"/>
              </a:ext>
            </a:extLst>
          </p:cNvPr>
          <p:cNvPicPr>
            <a:picLocks noChangeAspect="1"/>
          </p:cNvPicPr>
          <p:nvPr/>
        </p:nvPicPr>
        <p:blipFill>
          <a:blip r:embed="rId4"/>
          <a:stretch>
            <a:fillRect/>
          </a:stretch>
        </p:blipFill>
        <p:spPr>
          <a:xfrm>
            <a:off x="-1" y="3010792"/>
            <a:ext cx="5445226" cy="3862746"/>
          </a:xfrm>
          <a:prstGeom prst="rect">
            <a:avLst/>
          </a:prstGeom>
        </p:spPr>
      </p:pic>
    </p:spTree>
    <p:extLst>
      <p:ext uri="{BB962C8B-B14F-4D97-AF65-F5344CB8AC3E}">
        <p14:creationId xmlns:p14="http://schemas.microsoft.com/office/powerpoint/2010/main" val="3010390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EDC017-FA49-C4FB-F905-7F17FF6B9872}"/>
              </a:ext>
            </a:extLst>
          </p:cNvPr>
          <p:cNvPicPr>
            <a:picLocks noChangeAspect="1"/>
          </p:cNvPicPr>
          <p:nvPr/>
        </p:nvPicPr>
        <p:blipFill>
          <a:blip r:embed="rId2"/>
          <a:stretch>
            <a:fillRect/>
          </a:stretch>
        </p:blipFill>
        <p:spPr>
          <a:xfrm>
            <a:off x="205107" y="595252"/>
            <a:ext cx="11781786" cy="5881659"/>
          </a:xfrm>
          <a:prstGeom prst="rect">
            <a:avLst/>
          </a:prstGeom>
        </p:spPr>
      </p:pic>
      <p:sp>
        <p:nvSpPr>
          <p:cNvPr id="5" name="TextBox 4">
            <a:extLst>
              <a:ext uri="{FF2B5EF4-FFF2-40B4-BE49-F238E27FC236}">
                <a16:creationId xmlns:a16="http://schemas.microsoft.com/office/drawing/2014/main" id="{2D3D020C-7B28-8C2F-7612-604729272435}"/>
              </a:ext>
            </a:extLst>
          </p:cNvPr>
          <p:cNvSpPr txBox="1"/>
          <p:nvPr/>
        </p:nvSpPr>
        <p:spPr>
          <a:xfrm>
            <a:off x="0" y="10477"/>
            <a:ext cx="12192000" cy="584775"/>
          </a:xfrm>
          <a:prstGeom prst="rect">
            <a:avLst/>
          </a:prstGeom>
          <a:solidFill>
            <a:srgbClr val="002060"/>
          </a:solidFill>
          <a:scene3d>
            <a:camera prst="orthographicFront"/>
            <a:lightRig rig="threePt" dir="t"/>
          </a:scene3d>
          <a:sp3d>
            <a:bevelT/>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Road-map for establishment of world-class research universities</a:t>
            </a:r>
          </a:p>
        </p:txBody>
      </p:sp>
      <p:sp>
        <p:nvSpPr>
          <p:cNvPr id="7" name="TextBox 6">
            <a:extLst>
              <a:ext uri="{FF2B5EF4-FFF2-40B4-BE49-F238E27FC236}">
                <a16:creationId xmlns:a16="http://schemas.microsoft.com/office/drawing/2014/main" id="{474775DE-2657-83F4-87EE-FC260D25A9D4}"/>
              </a:ext>
            </a:extLst>
          </p:cNvPr>
          <p:cNvSpPr txBox="1"/>
          <p:nvPr/>
        </p:nvSpPr>
        <p:spPr>
          <a:xfrm>
            <a:off x="182880" y="6476911"/>
            <a:ext cx="12080240" cy="415498"/>
          </a:xfrm>
          <a:prstGeom prst="rect">
            <a:avLst/>
          </a:prstGeom>
          <a:noFill/>
        </p:spPr>
        <p:txBody>
          <a:bodyPr wrap="square">
            <a:spAutoFit/>
          </a:bodyPr>
          <a:lstStyle/>
          <a:p>
            <a:pPr algn="ctr"/>
            <a:r>
              <a:rPr lang="en-US" sz="1050" b="0" i="1" dirty="0" err="1">
                <a:solidFill>
                  <a:srgbClr val="222222"/>
                </a:solidFill>
                <a:effectLst/>
                <a:latin typeface="Merriweather Sans" pitchFamily="2" charset="0"/>
              </a:rPr>
              <a:t>Sodedji</a:t>
            </a:r>
            <a:r>
              <a:rPr lang="en-US" sz="1050" b="0" i="1" dirty="0">
                <a:solidFill>
                  <a:srgbClr val="222222"/>
                </a:solidFill>
                <a:effectLst/>
                <a:latin typeface="Merriweather Sans" pitchFamily="2" charset="0"/>
              </a:rPr>
              <a:t>, F.A.K., </a:t>
            </a:r>
            <a:r>
              <a:rPr lang="en-US" sz="1050" b="0" i="1" dirty="0" err="1">
                <a:solidFill>
                  <a:srgbClr val="222222"/>
                </a:solidFill>
                <a:effectLst/>
                <a:latin typeface="Merriweather Sans" pitchFamily="2" charset="0"/>
              </a:rPr>
              <a:t>Assogbadjo</a:t>
            </a:r>
            <a:r>
              <a:rPr lang="en-US" sz="1050" b="0" i="1" dirty="0">
                <a:solidFill>
                  <a:srgbClr val="222222"/>
                </a:solidFill>
                <a:effectLst/>
                <a:latin typeface="Merriweather Sans" pitchFamily="2" charset="0"/>
              </a:rPr>
              <a:t>, A.E., </a:t>
            </a:r>
            <a:r>
              <a:rPr lang="en-US" sz="1050" b="0" i="1" dirty="0" err="1">
                <a:solidFill>
                  <a:srgbClr val="222222"/>
                </a:solidFill>
                <a:effectLst/>
                <a:latin typeface="Merriweather Sans" pitchFamily="2" charset="0"/>
              </a:rPr>
              <a:t>Osiru</a:t>
            </a:r>
            <a:r>
              <a:rPr lang="en-US" sz="1050" b="0" i="1" dirty="0">
                <a:solidFill>
                  <a:srgbClr val="222222"/>
                </a:solidFill>
                <a:effectLst/>
                <a:latin typeface="Merriweather Sans" pitchFamily="2" charset="0"/>
              </a:rPr>
              <a:t>, M. (2025). Centres of Excellence for Research Development. In: Teferra, D. (eds) Research and Innovation in African Higher Education. Palgrave Macmillan, Cham. </a:t>
            </a:r>
            <a:r>
              <a:rPr lang="en-US" sz="1050" b="0" i="1" dirty="0">
                <a:solidFill>
                  <a:srgbClr val="222222"/>
                </a:solidFill>
                <a:effectLst/>
                <a:latin typeface="Merriweather Sans" pitchFamily="2" charset="0"/>
                <a:hlinkClick r:id="rId3"/>
              </a:rPr>
              <a:t>https://doi.org/10.1007/978-3-031-92909-0_6</a:t>
            </a:r>
            <a:r>
              <a:rPr lang="en-US" sz="1050" b="0" i="1" dirty="0">
                <a:solidFill>
                  <a:srgbClr val="222222"/>
                </a:solidFill>
                <a:effectLst/>
                <a:latin typeface="Merriweather Sans" pitchFamily="2" charset="0"/>
              </a:rPr>
              <a:t> </a:t>
            </a:r>
            <a:endParaRPr lang="en-US" sz="1050" i="1" dirty="0"/>
          </a:p>
        </p:txBody>
      </p:sp>
    </p:spTree>
    <p:extLst>
      <p:ext uri="{BB962C8B-B14F-4D97-AF65-F5344CB8AC3E}">
        <p14:creationId xmlns:p14="http://schemas.microsoft.com/office/powerpoint/2010/main" val="2695609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042C79-0D87-255F-5A3F-6C391A3F673C}"/>
              </a:ext>
            </a:extLst>
          </p:cNvPr>
          <p:cNvSpPr txBox="1"/>
          <p:nvPr/>
        </p:nvSpPr>
        <p:spPr>
          <a:xfrm>
            <a:off x="0" y="12112"/>
            <a:ext cx="12192000" cy="1077218"/>
          </a:xfrm>
          <a:prstGeom prst="rect">
            <a:avLst/>
          </a:prstGeom>
          <a:solidFill>
            <a:srgbClr val="002060"/>
          </a:solidFill>
          <a:scene3d>
            <a:camera prst="orthographicFront"/>
            <a:lightRig rig="threePt" dir="t"/>
          </a:scene3d>
          <a:sp3d>
            <a:bevelT/>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Scholarships &amp; Fellowships for Indian PhD Scholars in Exchange Programs Abroad (2025–26) -  </a:t>
            </a:r>
            <a:r>
              <a:rPr kumimoji="0" lang="en-US" sz="3200" b="1" i="0" u="none" strike="noStrike" kern="1200" cap="none" spc="0" normalizeH="0" baseline="0" noProof="0" dirty="0">
                <a:ln>
                  <a:noFill/>
                </a:ln>
                <a:solidFill>
                  <a:srgbClr val="0000FF"/>
                </a:solidFill>
                <a:effectLst/>
                <a:highlight>
                  <a:srgbClr val="00FFFF"/>
                </a:highlight>
                <a:uLnTx/>
                <a:uFillTx/>
                <a:latin typeface="Times New Roman" panose="02020603050405020304" pitchFamily="18" charset="0"/>
                <a:ea typeface="+mn-ea"/>
                <a:cs typeface="Times New Roman" panose="02020603050405020304" pitchFamily="18" charset="0"/>
              </a:rPr>
              <a:t>Indian Government /India Based</a:t>
            </a:r>
          </a:p>
        </p:txBody>
      </p:sp>
      <p:graphicFrame>
        <p:nvGraphicFramePr>
          <p:cNvPr id="6" name="Table 5">
            <a:extLst>
              <a:ext uri="{FF2B5EF4-FFF2-40B4-BE49-F238E27FC236}">
                <a16:creationId xmlns:a16="http://schemas.microsoft.com/office/drawing/2014/main" id="{0BFED8DE-66F5-63CF-4E13-9391D9998936}"/>
              </a:ext>
            </a:extLst>
          </p:cNvPr>
          <p:cNvGraphicFramePr>
            <a:graphicFrameLocks noGrp="1"/>
          </p:cNvGraphicFramePr>
          <p:nvPr>
            <p:extLst>
              <p:ext uri="{D42A27DB-BD31-4B8C-83A1-F6EECF244321}">
                <p14:modId xmlns:p14="http://schemas.microsoft.com/office/powerpoint/2010/main" val="1000542329"/>
              </p:ext>
            </p:extLst>
          </p:nvPr>
        </p:nvGraphicFramePr>
        <p:xfrm>
          <a:off x="0" y="1105000"/>
          <a:ext cx="12192000" cy="5783480"/>
        </p:xfrm>
        <a:graphic>
          <a:graphicData uri="http://schemas.openxmlformats.org/drawingml/2006/table">
            <a:tbl>
              <a:tblPr/>
              <a:tblGrid>
                <a:gridCol w="2992582">
                  <a:extLst>
                    <a:ext uri="{9D8B030D-6E8A-4147-A177-3AD203B41FA5}">
                      <a16:colId xmlns:a16="http://schemas.microsoft.com/office/drawing/2014/main" val="823157962"/>
                    </a:ext>
                  </a:extLst>
                </a:gridCol>
                <a:gridCol w="2942705">
                  <a:extLst>
                    <a:ext uri="{9D8B030D-6E8A-4147-A177-3AD203B41FA5}">
                      <a16:colId xmlns:a16="http://schemas.microsoft.com/office/drawing/2014/main" val="1190414148"/>
                    </a:ext>
                  </a:extLst>
                </a:gridCol>
                <a:gridCol w="1562793">
                  <a:extLst>
                    <a:ext uri="{9D8B030D-6E8A-4147-A177-3AD203B41FA5}">
                      <a16:colId xmlns:a16="http://schemas.microsoft.com/office/drawing/2014/main" val="3453425341"/>
                    </a:ext>
                  </a:extLst>
                </a:gridCol>
                <a:gridCol w="2255520">
                  <a:extLst>
                    <a:ext uri="{9D8B030D-6E8A-4147-A177-3AD203B41FA5}">
                      <a16:colId xmlns:a16="http://schemas.microsoft.com/office/drawing/2014/main" val="274438237"/>
                    </a:ext>
                  </a:extLst>
                </a:gridCol>
                <a:gridCol w="2438400">
                  <a:extLst>
                    <a:ext uri="{9D8B030D-6E8A-4147-A177-3AD203B41FA5}">
                      <a16:colId xmlns:a16="http://schemas.microsoft.com/office/drawing/2014/main" val="2855081421"/>
                    </a:ext>
                  </a:extLst>
                </a:gridCol>
              </a:tblGrid>
              <a:tr h="271959">
                <a:tc>
                  <a:txBody>
                    <a:bodyPr/>
                    <a:lstStyle/>
                    <a:p>
                      <a:pPr algn="ctr">
                        <a:buNone/>
                      </a:pPr>
                      <a:r>
                        <a:rPr lang="en-US" sz="1800" b="1" dirty="0">
                          <a:solidFill>
                            <a:schemeClr val="bg1"/>
                          </a:solidFill>
                        </a:rPr>
                        <a:t>Fellowship / Program</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sz="1800" b="1" dirty="0">
                          <a:solidFill>
                            <a:schemeClr val="bg1"/>
                          </a:solidFill>
                        </a:rPr>
                        <a:t>Eligibility</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sz="1800" b="1" dirty="0">
                          <a:solidFill>
                            <a:schemeClr val="bg1"/>
                          </a:solidFill>
                        </a:rPr>
                        <a:t>Duration</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sz="1800" b="1">
                          <a:solidFill>
                            <a:schemeClr val="bg1"/>
                          </a:solidFill>
                        </a:rPr>
                        <a:t>Stipend / Benefits</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sz="1800" b="1" dirty="0">
                          <a:solidFill>
                            <a:schemeClr val="bg1"/>
                          </a:solidFill>
                        </a:rPr>
                        <a:t>Notes</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58136058"/>
                  </a:ext>
                </a:extLst>
              </a:tr>
              <a:tr h="505066">
                <a:tc>
                  <a:txBody>
                    <a:bodyPr/>
                    <a:lstStyle/>
                    <a:p>
                      <a:pPr algn="ctr">
                        <a:buNone/>
                      </a:pPr>
                      <a:r>
                        <a:rPr lang="en-US" sz="1600" b="1" dirty="0"/>
                        <a:t>CSIR JRF / SRF</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sz="1600" b="1" dirty="0"/>
                        <a:t>Indian nationals, MSc / MTech in relevant fields</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sz="1600" b="1" dirty="0"/>
                        <a:t>5-6 yrs (JRF → SRF)</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sz="1600" b="1" dirty="0"/>
                        <a:t>JRF: ₹31,000/month; SRF: ₹35,000/month</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sz="1600" b="1" dirty="0"/>
                        <a:t>Includes contingency grant, medical, and travel allowances</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625110868"/>
                  </a:ext>
                </a:extLst>
              </a:tr>
              <a:tr h="388512">
                <a:tc>
                  <a:txBody>
                    <a:bodyPr/>
                    <a:lstStyle/>
                    <a:p>
                      <a:pPr algn="ctr">
                        <a:buNone/>
                      </a:pPr>
                      <a:r>
                        <a:rPr lang="en-US" sz="1600" b="1" dirty="0"/>
                        <a:t>UGC NET Fellowship</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sz="1600" b="1" dirty="0"/>
                        <a:t>Indian nationals, cleared NET, MSc / MTech</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sz="1600" b="1" dirty="0"/>
                        <a:t>5 yrs</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sz="1600" b="1"/>
                        <a:t>₹31,000/month</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sz="1600" b="1"/>
                        <a:t>Can be upgraded to SRF based on progress</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50550429"/>
                  </a:ext>
                </a:extLst>
              </a:tr>
              <a:tr h="505066">
                <a:tc>
                  <a:txBody>
                    <a:bodyPr/>
                    <a:lstStyle/>
                    <a:p>
                      <a:pPr algn="ctr">
                        <a:buNone/>
                      </a:pPr>
                      <a:r>
                        <a:rPr lang="en-US" sz="1600" b="1"/>
                        <a:t>DST INSPIRE Fellowship</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sz="1600" b="1"/>
                        <a:t>Meritorious BSc/BTech graduates joining PhD</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sz="1600" b="1"/>
                        <a:t>5 yrs</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sz="1600" b="1"/>
                        <a:t>₹35,000/month + ₹20,000/year contingency</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sz="1600" b="1"/>
                        <a:t>Strongly supports research in natural sciences, engineering</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062316660"/>
                  </a:ext>
                </a:extLst>
              </a:tr>
              <a:tr h="505066">
                <a:tc>
                  <a:txBody>
                    <a:bodyPr/>
                    <a:lstStyle/>
                    <a:p>
                      <a:pPr algn="ctr">
                        <a:buNone/>
                      </a:pPr>
                      <a:r>
                        <a:rPr lang="en-US" sz="1600" b="1" dirty="0"/>
                        <a:t>DBT / ICMR / ICAR / DRDO Fellowships</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sz="1600" b="1"/>
                        <a:t>Life sciences, biomedical, agricultural, defense research</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sz="1600" b="1"/>
                        <a:t>3-5 yrs</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sz="1600" b="1"/>
                        <a:t>₹31,000–₹35,000/month</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sz="1600" b="1"/>
                        <a:t>Discipline-specific, may include project funding</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016236481"/>
                  </a:ext>
                </a:extLst>
              </a:tr>
              <a:tr h="388512">
                <a:tc>
                  <a:txBody>
                    <a:bodyPr/>
                    <a:lstStyle/>
                    <a:p>
                      <a:pPr algn="ctr">
                        <a:buNone/>
                      </a:pPr>
                      <a:r>
                        <a:rPr lang="en-US" sz="1600" b="1"/>
                        <a:t>Kothari Postgraduate Fellowship</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sz="1600" b="1" dirty="0"/>
                        <a:t>Science &amp; technology students</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sz="1600" b="1"/>
                        <a:t>5 yrs</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sz="1600" b="1"/>
                        <a:t>Variable</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sz="1600" b="1"/>
                        <a:t>Promotes high-end research training in India</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67408153"/>
                  </a:ext>
                </a:extLst>
              </a:tr>
              <a:tr h="621620">
                <a:tc>
                  <a:txBody>
                    <a:bodyPr/>
                    <a:lstStyle/>
                    <a:p>
                      <a:pPr algn="ctr">
                        <a:buNone/>
                      </a:pPr>
                      <a:r>
                        <a:rPr lang="en-US" sz="1600" b="1"/>
                        <a:t>Prime Minister’s Research Fellowship (PMRF)</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sz="1600" b="1"/>
                        <a:t>IIT / IISc graduates joining PhD in India</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sz="1600" b="1"/>
                        <a:t>5 yrs</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sz="1600" b="1"/>
                        <a:t>₹70,000/month (year 1-2), ₹75,000 (year 3-5) + ₹2 lakh/year contingency</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sz="1600" b="1" dirty="0"/>
                        <a:t>Prestigious, highly competitive</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592583482"/>
                  </a:ext>
                </a:extLst>
              </a:tr>
              <a:tr h="388512">
                <a:tc>
                  <a:txBody>
                    <a:bodyPr/>
                    <a:lstStyle/>
                    <a:p>
                      <a:pPr algn="ctr">
                        <a:buNone/>
                      </a:pPr>
                      <a:r>
                        <a:rPr lang="en-US" sz="1600" b="1" dirty="0"/>
                        <a:t>National Doctoral Fellowship (NDF)</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sz="1600" b="1" dirty="0"/>
                        <a:t>Various Indian universities</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sz="1600" b="1" dirty="0"/>
                        <a:t>3-5 </a:t>
                      </a:r>
                      <a:r>
                        <a:rPr lang="en-US" sz="1600" b="1" dirty="0" err="1"/>
                        <a:t>yrs</a:t>
                      </a:r>
                      <a:endParaRPr lang="en-US" sz="1600" b="1" dirty="0"/>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sz="1600" b="1" dirty="0"/>
                        <a:t>₹31,000/month</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buNone/>
                      </a:pPr>
                      <a:r>
                        <a:rPr lang="en-US" sz="1600" b="1" dirty="0"/>
                        <a:t>Helps students in universities outside IITs/</a:t>
                      </a:r>
                      <a:r>
                        <a:rPr lang="en-US" sz="1600" b="1" dirty="0" err="1"/>
                        <a:t>IISc</a:t>
                      </a:r>
                      <a:endParaRPr lang="en-US" sz="1600" b="1" dirty="0"/>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464738119"/>
                  </a:ext>
                </a:extLst>
              </a:tr>
              <a:tr h="388512">
                <a:tc>
                  <a:txBody>
                    <a:bodyPr/>
                    <a:lstStyle/>
                    <a:p>
                      <a:pPr algn="ctr">
                        <a:buNone/>
                      </a:pPr>
                      <a:r>
                        <a:rPr lang="en-US" sz="1600" b="1" dirty="0"/>
                        <a:t>DST Overseas Doctoral Fellowship (ODF)</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600" b="1" dirty="0"/>
                        <a:t>Indian students pursuing PhD abroad</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600" b="1" dirty="0"/>
                        <a:t>Up to 4 </a:t>
                      </a:r>
                      <a:r>
                        <a:rPr lang="en-US" sz="1600" b="1" dirty="0" err="1"/>
                        <a:t>yrs</a:t>
                      </a:r>
                      <a:endParaRPr lang="en-US" sz="1600" b="1" dirty="0"/>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600" b="1" dirty="0"/>
                        <a:t>Tuition + living allowance (varies)</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600" b="1" dirty="0"/>
                        <a:t>Covers selected international universities</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6808122"/>
                  </a:ext>
                </a:extLst>
              </a:tr>
              <a:tr h="388512">
                <a:tc>
                  <a:txBody>
                    <a:bodyPr/>
                    <a:lstStyle/>
                    <a:p>
                      <a:pPr algn="ctr">
                        <a:buNone/>
                      </a:pPr>
                      <a:r>
                        <a:rPr lang="en-US" sz="1600" b="1" dirty="0"/>
                        <a:t>Raman-Charpak Fellowship</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600" b="1"/>
                        <a:t>MSc students moving for PhD in France</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600" b="1"/>
                        <a:t>12–24 months</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600" b="1"/>
                        <a:t>Travel + stipend</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600" b="1" dirty="0"/>
                        <a:t>Exchange-focused, can lead to full PhD abroad</a:t>
                      </a:r>
                    </a:p>
                  </a:txBody>
                  <a:tcPr marL="38851" marR="38851" marT="19426" marB="19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3800112"/>
                  </a:ext>
                </a:extLst>
              </a:tr>
            </a:tbl>
          </a:graphicData>
        </a:graphic>
      </p:graphicFrame>
    </p:spTree>
    <p:extLst>
      <p:ext uri="{BB962C8B-B14F-4D97-AF65-F5344CB8AC3E}">
        <p14:creationId xmlns:p14="http://schemas.microsoft.com/office/powerpoint/2010/main" val="3554277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7A84A-A904-94D9-56A5-7418CC664D6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22AC4DF-0E00-DF08-175C-E35EA17CEE9D}"/>
              </a:ext>
            </a:extLst>
          </p:cNvPr>
          <p:cNvSpPr txBox="1"/>
          <p:nvPr/>
        </p:nvSpPr>
        <p:spPr>
          <a:xfrm>
            <a:off x="0" y="12112"/>
            <a:ext cx="12192000" cy="1077218"/>
          </a:xfrm>
          <a:prstGeom prst="rect">
            <a:avLst/>
          </a:prstGeom>
          <a:solidFill>
            <a:srgbClr val="002060"/>
          </a:solidFill>
          <a:scene3d>
            <a:camera prst="orthographicFront"/>
            <a:lightRig rig="threePt" dir="t"/>
          </a:scene3d>
          <a:sp3d>
            <a:bevelT/>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Scholarships &amp; Fellowships for Indian PhD Scholars in Exchange Programs Abroad (2025–26) -  </a:t>
            </a:r>
            <a:r>
              <a:rPr kumimoji="0" lang="en-US" sz="3200" b="1" i="0" u="none" strike="noStrike" kern="1200" cap="none" spc="0" normalizeH="0" baseline="0" noProof="0" dirty="0">
                <a:ln>
                  <a:noFill/>
                </a:ln>
                <a:solidFill>
                  <a:srgbClr val="0000FF"/>
                </a:solidFill>
                <a:effectLst/>
                <a:highlight>
                  <a:srgbClr val="00FFFF"/>
                </a:highlight>
                <a:uLnTx/>
                <a:uFillTx/>
                <a:latin typeface="Times New Roman" panose="02020603050405020304" pitchFamily="18" charset="0"/>
                <a:ea typeface="+mn-ea"/>
                <a:cs typeface="Times New Roman" panose="02020603050405020304" pitchFamily="18" charset="0"/>
              </a:rPr>
              <a:t>International Exchange </a:t>
            </a:r>
            <a:r>
              <a:rPr kumimoji="0" lang="en-US" sz="3200" b="1" i="0" u="none" strike="noStrike" kern="1200" cap="none" spc="0" normalizeH="0" baseline="0" noProof="0" dirty="0">
                <a:ln>
                  <a:noFill/>
                </a:ln>
                <a:solidFill>
                  <a:srgbClr val="0000FF"/>
                </a:solidFill>
                <a:effectLst/>
                <a:highlight>
                  <a:srgbClr val="00FF00"/>
                </a:highlight>
                <a:uLnTx/>
                <a:uFillTx/>
                <a:latin typeface="Times New Roman" panose="02020603050405020304" pitchFamily="18" charset="0"/>
                <a:ea typeface="+mn-ea"/>
                <a:cs typeface="Times New Roman" panose="02020603050405020304" pitchFamily="18" charset="0"/>
              </a:rPr>
              <a:t>Part 1</a:t>
            </a:r>
          </a:p>
        </p:txBody>
      </p:sp>
      <p:graphicFrame>
        <p:nvGraphicFramePr>
          <p:cNvPr id="2" name="Table 1">
            <a:extLst>
              <a:ext uri="{FF2B5EF4-FFF2-40B4-BE49-F238E27FC236}">
                <a16:creationId xmlns:a16="http://schemas.microsoft.com/office/drawing/2014/main" id="{34C63D63-D333-863D-768B-5CFE5B8314A0}"/>
              </a:ext>
            </a:extLst>
          </p:cNvPr>
          <p:cNvGraphicFramePr>
            <a:graphicFrameLocks noGrp="1"/>
          </p:cNvGraphicFramePr>
          <p:nvPr>
            <p:extLst/>
          </p:nvPr>
        </p:nvGraphicFramePr>
        <p:xfrm>
          <a:off x="0" y="1159234"/>
          <a:ext cx="12192000" cy="5594524"/>
        </p:xfrm>
        <a:graphic>
          <a:graphicData uri="http://schemas.openxmlformats.org/drawingml/2006/table">
            <a:tbl>
              <a:tblPr>
                <a:effectLst>
                  <a:innerShdw blurRad="63500" dist="50800" dir="13500000">
                    <a:prstClr val="black">
                      <a:alpha val="50000"/>
                    </a:prstClr>
                  </a:innerShdw>
                </a:effectLst>
              </a:tblPr>
              <a:tblGrid>
                <a:gridCol w="2032000">
                  <a:extLst>
                    <a:ext uri="{9D8B030D-6E8A-4147-A177-3AD203B41FA5}">
                      <a16:colId xmlns:a16="http://schemas.microsoft.com/office/drawing/2014/main" val="2796259140"/>
                    </a:ext>
                  </a:extLst>
                </a:gridCol>
                <a:gridCol w="2032000">
                  <a:extLst>
                    <a:ext uri="{9D8B030D-6E8A-4147-A177-3AD203B41FA5}">
                      <a16:colId xmlns:a16="http://schemas.microsoft.com/office/drawing/2014/main" val="3769588112"/>
                    </a:ext>
                  </a:extLst>
                </a:gridCol>
                <a:gridCol w="2032000">
                  <a:extLst>
                    <a:ext uri="{9D8B030D-6E8A-4147-A177-3AD203B41FA5}">
                      <a16:colId xmlns:a16="http://schemas.microsoft.com/office/drawing/2014/main" val="4098989112"/>
                    </a:ext>
                  </a:extLst>
                </a:gridCol>
                <a:gridCol w="2032000">
                  <a:extLst>
                    <a:ext uri="{9D8B030D-6E8A-4147-A177-3AD203B41FA5}">
                      <a16:colId xmlns:a16="http://schemas.microsoft.com/office/drawing/2014/main" val="3422790843"/>
                    </a:ext>
                  </a:extLst>
                </a:gridCol>
                <a:gridCol w="2032000">
                  <a:extLst>
                    <a:ext uri="{9D8B030D-6E8A-4147-A177-3AD203B41FA5}">
                      <a16:colId xmlns:a16="http://schemas.microsoft.com/office/drawing/2014/main" val="547178140"/>
                    </a:ext>
                  </a:extLst>
                </a:gridCol>
                <a:gridCol w="2032000">
                  <a:extLst>
                    <a:ext uri="{9D8B030D-6E8A-4147-A177-3AD203B41FA5}">
                      <a16:colId xmlns:a16="http://schemas.microsoft.com/office/drawing/2014/main" val="27645297"/>
                    </a:ext>
                  </a:extLst>
                </a:gridCol>
              </a:tblGrid>
              <a:tr h="154616">
                <a:tc>
                  <a:txBody>
                    <a:bodyPr/>
                    <a:lstStyle/>
                    <a:p>
                      <a:pPr algn="ctr">
                        <a:buNone/>
                      </a:pPr>
                      <a:r>
                        <a:rPr lang="en-US" sz="1950" b="1" dirty="0">
                          <a:solidFill>
                            <a:schemeClr val="bg1"/>
                          </a:solidFill>
                        </a:rPr>
                        <a:t>Program</a:t>
                      </a:r>
                      <a:endParaRPr lang="en-US" sz="1950" dirty="0">
                        <a:solidFill>
                          <a:schemeClr val="bg1"/>
                        </a:solidFill>
                      </a:endParaRP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buNone/>
                      </a:pPr>
                      <a:r>
                        <a:rPr lang="en-US" sz="1950" b="1" dirty="0">
                          <a:solidFill>
                            <a:schemeClr val="bg1"/>
                          </a:solidFill>
                        </a:rPr>
                        <a:t>Eligibility</a:t>
                      </a:r>
                      <a:endParaRPr lang="en-US" sz="1950" dirty="0">
                        <a:solidFill>
                          <a:schemeClr val="bg1"/>
                        </a:solidFill>
                      </a:endParaRP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buNone/>
                      </a:pPr>
                      <a:r>
                        <a:rPr lang="en-US" sz="1950" b="1" dirty="0">
                          <a:solidFill>
                            <a:schemeClr val="bg1"/>
                          </a:solidFill>
                        </a:rPr>
                        <a:t>Stipend / Coverage</a:t>
                      </a:r>
                      <a:endParaRPr lang="en-US" sz="1950" dirty="0">
                        <a:solidFill>
                          <a:schemeClr val="bg1"/>
                        </a:solidFill>
                      </a:endParaRP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buNone/>
                      </a:pPr>
                      <a:r>
                        <a:rPr lang="en-US" sz="1950" b="1" dirty="0">
                          <a:solidFill>
                            <a:schemeClr val="bg1"/>
                          </a:solidFill>
                        </a:rPr>
                        <a:t>Duration</a:t>
                      </a:r>
                      <a:endParaRPr lang="en-US" sz="1950" dirty="0">
                        <a:solidFill>
                          <a:schemeClr val="bg1"/>
                        </a:solidFill>
                      </a:endParaRP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buNone/>
                      </a:pPr>
                      <a:r>
                        <a:rPr lang="en-US" sz="1950" b="1" dirty="0">
                          <a:solidFill>
                            <a:schemeClr val="bg1"/>
                          </a:solidFill>
                        </a:rPr>
                        <a:t>Application Period</a:t>
                      </a:r>
                      <a:endParaRPr lang="en-US" sz="1950" dirty="0">
                        <a:solidFill>
                          <a:schemeClr val="bg1"/>
                        </a:solidFill>
                      </a:endParaRP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buNone/>
                      </a:pPr>
                      <a:r>
                        <a:rPr lang="en-US" sz="1950" b="1" dirty="0">
                          <a:solidFill>
                            <a:schemeClr val="bg1"/>
                          </a:solidFill>
                        </a:rPr>
                        <a:t>Link / Source</a:t>
                      </a:r>
                      <a:endParaRPr lang="en-US" sz="1950" dirty="0">
                        <a:solidFill>
                          <a:schemeClr val="bg1"/>
                        </a:solidFill>
                      </a:endParaRP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009308117"/>
                  </a:ext>
                </a:extLst>
              </a:tr>
              <a:tr h="353408">
                <a:tc>
                  <a:txBody>
                    <a:bodyPr/>
                    <a:lstStyle/>
                    <a:p>
                      <a:pPr algn="ctr">
                        <a:buNone/>
                      </a:pPr>
                      <a:r>
                        <a:rPr lang="en-US" sz="1600" b="1" dirty="0"/>
                        <a:t>Fulbright-Nehru Doctoral Research Fellowship (USA)</a:t>
                      </a:r>
                      <a:endParaRPr lang="en-US" sz="1600" dirty="0"/>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dirty="0"/>
                        <a:t>Indian PhD students</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t>Tuition, travel, living stipend, health insurance</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dirty="0"/>
                        <a:t>6–9 months</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nb-NO" sz="1600" b="1" dirty="0"/>
                        <a:t>15 Jul – 15 Sep 2025</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dirty="0">
                          <a:hlinkClick r:id="rId2"/>
                        </a:rPr>
                        <a:t>Fulbright-Nehru</a:t>
                      </a:r>
                      <a:endParaRPr lang="en-US" sz="1600" b="1" dirty="0"/>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651741631"/>
                  </a:ext>
                </a:extLst>
              </a:tr>
              <a:tr h="353408">
                <a:tc>
                  <a:txBody>
                    <a:bodyPr/>
                    <a:lstStyle/>
                    <a:p>
                      <a:pPr algn="ctr">
                        <a:buNone/>
                      </a:pPr>
                      <a:r>
                        <a:rPr lang="en-US" sz="1600" b="1"/>
                        <a:t>AAUW International Fellowships (USA)</a:t>
                      </a:r>
                      <a:endParaRPr lang="en-US" sz="1600"/>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t>Women pursuing full-time graduate or postdoctoral study</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dirty="0"/>
                        <a:t>$25,000 for Doctoral</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t>1 year</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t>1 Aug – 30 Sep 2025</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hlinkClick r:id="rId3"/>
                        </a:rPr>
                        <a:t>AAUW Fellowships</a:t>
                      </a:r>
                      <a:endParaRPr lang="en-US" sz="1600" b="1"/>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834153284"/>
                  </a:ext>
                </a:extLst>
              </a:tr>
              <a:tr h="287144">
                <a:tc>
                  <a:txBody>
                    <a:bodyPr/>
                    <a:lstStyle/>
                    <a:p>
                      <a:pPr algn="ctr">
                        <a:buNone/>
                      </a:pPr>
                      <a:r>
                        <a:rPr lang="en-US" sz="1600" b="1"/>
                        <a:t>Stanford Knight-Hennessy Scholars Program (USA)</a:t>
                      </a:r>
                      <a:endParaRPr lang="en-US" sz="1600"/>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dirty="0"/>
                        <a:t>Graduates who earned their first degree in 2017 or later</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t>Full tuition, stipend, fees, room &amp; board</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dirty="0"/>
                        <a:t>Up to 3 years</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t>8 Oct 2025</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hlinkClick r:id="rId4"/>
                        </a:rPr>
                        <a:t>Stanford KHS</a:t>
                      </a:r>
                      <a:endParaRPr lang="en-US" sz="1600" b="1"/>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031234272"/>
                  </a:ext>
                </a:extLst>
              </a:tr>
              <a:tr h="287144">
                <a:tc>
                  <a:txBody>
                    <a:bodyPr/>
                    <a:lstStyle/>
                    <a:p>
                      <a:pPr algn="ctr">
                        <a:buNone/>
                      </a:pPr>
                      <a:r>
                        <a:rPr lang="en-US" sz="1600" b="1"/>
                        <a:t>Rhodes Scholarships (India)</a:t>
                      </a:r>
                      <a:endParaRPr lang="en-US" sz="1600"/>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t>Indian students with exceptional academic records</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t>Full tuition, living stipend, travel expenses</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dirty="0"/>
                        <a:t>2–3 years</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t>1 Aug – 30 Sep 2025</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hlinkClick r:id="rId5"/>
                        </a:rPr>
                        <a:t>Rhodes Scholarships</a:t>
                      </a:r>
                      <a:endParaRPr lang="en-US" sz="1600" b="1"/>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604236644"/>
                  </a:ext>
                </a:extLst>
              </a:tr>
              <a:tr h="287144">
                <a:tc>
                  <a:txBody>
                    <a:bodyPr/>
                    <a:lstStyle/>
                    <a:p>
                      <a:pPr algn="ctr">
                        <a:buNone/>
                      </a:pPr>
                      <a:r>
                        <a:rPr lang="en-US" sz="1600" b="1"/>
                        <a:t>Gates Cambridge Scholarships (UK)</a:t>
                      </a:r>
                      <a:endParaRPr lang="en-US" sz="1600"/>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t>Outstanding applicants from countries outside the UK</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t>Full tuition, living stipend, airfare</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dirty="0"/>
                        <a:t>1–3 years</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t>1 Dec 2025</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hlinkClick r:id="rId6"/>
                        </a:rPr>
                        <a:t>Gates Cambridge</a:t>
                      </a:r>
                      <a:endParaRPr lang="en-US" sz="1600" b="1"/>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69315691"/>
                  </a:ext>
                </a:extLst>
              </a:tr>
              <a:tr h="287144">
                <a:tc>
                  <a:txBody>
                    <a:bodyPr/>
                    <a:lstStyle/>
                    <a:p>
                      <a:pPr algn="ctr">
                        <a:buNone/>
                      </a:pPr>
                      <a:r>
                        <a:rPr lang="en-US" sz="1600" b="1"/>
                        <a:t>Commonwealth PhD Scholarships (UK)</a:t>
                      </a:r>
                      <a:endParaRPr lang="en-US" sz="1600"/>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dirty="0"/>
                        <a:t>Indian students from low- and middle-income countries</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t>Tuition, airfare, living allowance</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t>3–4 years</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dirty="0"/>
                        <a:t>2 Sep – 14 Oct 2025</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dirty="0">
                          <a:hlinkClick r:id="rId7"/>
                        </a:rPr>
                        <a:t>CSC UK</a:t>
                      </a:r>
                      <a:endParaRPr lang="en-US" sz="1600" b="1" dirty="0"/>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152183343"/>
                  </a:ext>
                </a:extLst>
              </a:tr>
              <a:tr h="353408">
                <a:tc>
                  <a:txBody>
                    <a:bodyPr/>
                    <a:lstStyle/>
                    <a:p>
                      <a:pPr algn="ctr">
                        <a:buNone/>
                      </a:pPr>
                      <a:r>
                        <a:rPr lang="fr-FR" sz="1600" b="1" dirty="0"/>
                        <a:t>Marie </a:t>
                      </a:r>
                      <a:r>
                        <a:rPr lang="fr-FR" sz="1600" b="1" dirty="0" err="1"/>
                        <a:t>Skłodowska</a:t>
                      </a:r>
                      <a:r>
                        <a:rPr lang="fr-FR" sz="1600" b="1" dirty="0"/>
                        <a:t>-Curie Actions (MSCA) Doctoral Networks (EU)</a:t>
                      </a:r>
                      <a:endParaRPr lang="fr-FR" sz="1600" dirty="0"/>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t>Early-stage researchers with a Master's degree</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t>Salary, research costs, mobility allowance</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t>3–4 years</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t>Varies by project; check official site</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dirty="0">
                          <a:hlinkClick r:id="rId8"/>
                        </a:rPr>
                        <a:t>MSCA Doctoral Networks</a:t>
                      </a:r>
                      <a:endParaRPr lang="en-US" sz="1600" b="1" dirty="0"/>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624994344"/>
                  </a:ext>
                </a:extLst>
              </a:tr>
            </a:tbl>
          </a:graphicData>
        </a:graphic>
      </p:graphicFrame>
    </p:spTree>
    <p:extLst>
      <p:ext uri="{BB962C8B-B14F-4D97-AF65-F5344CB8AC3E}">
        <p14:creationId xmlns:p14="http://schemas.microsoft.com/office/powerpoint/2010/main" val="2485805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DC45E87-4907-E873-EB68-7AD24D8F38FE}"/>
              </a:ext>
            </a:extLst>
          </p:cNvPr>
          <p:cNvGraphicFramePr>
            <a:graphicFrameLocks noGrp="1"/>
          </p:cNvGraphicFramePr>
          <p:nvPr>
            <p:extLst/>
          </p:nvPr>
        </p:nvGraphicFramePr>
        <p:xfrm>
          <a:off x="0" y="1144939"/>
          <a:ext cx="12192000" cy="5701976"/>
        </p:xfrm>
        <a:graphic>
          <a:graphicData uri="http://schemas.openxmlformats.org/drawingml/2006/table">
            <a:tbl>
              <a:tblPr>
                <a:effectLst>
                  <a:innerShdw blurRad="63500" dist="50800" dir="13500000">
                    <a:prstClr val="black">
                      <a:alpha val="50000"/>
                    </a:prstClr>
                  </a:innerShdw>
                </a:effectLst>
              </a:tblPr>
              <a:tblGrid>
                <a:gridCol w="2032000">
                  <a:extLst>
                    <a:ext uri="{9D8B030D-6E8A-4147-A177-3AD203B41FA5}">
                      <a16:colId xmlns:a16="http://schemas.microsoft.com/office/drawing/2014/main" val="2041852322"/>
                    </a:ext>
                  </a:extLst>
                </a:gridCol>
                <a:gridCol w="2032000">
                  <a:extLst>
                    <a:ext uri="{9D8B030D-6E8A-4147-A177-3AD203B41FA5}">
                      <a16:colId xmlns:a16="http://schemas.microsoft.com/office/drawing/2014/main" val="556908571"/>
                    </a:ext>
                  </a:extLst>
                </a:gridCol>
                <a:gridCol w="2032000">
                  <a:extLst>
                    <a:ext uri="{9D8B030D-6E8A-4147-A177-3AD203B41FA5}">
                      <a16:colId xmlns:a16="http://schemas.microsoft.com/office/drawing/2014/main" val="326937739"/>
                    </a:ext>
                  </a:extLst>
                </a:gridCol>
                <a:gridCol w="2032000">
                  <a:extLst>
                    <a:ext uri="{9D8B030D-6E8A-4147-A177-3AD203B41FA5}">
                      <a16:colId xmlns:a16="http://schemas.microsoft.com/office/drawing/2014/main" val="550600645"/>
                    </a:ext>
                  </a:extLst>
                </a:gridCol>
                <a:gridCol w="2032000">
                  <a:extLst>
                    <a:ext uri="{9D8B030D-6E8A-4147-A177-3AD203B41FA5}">
                      <a16:colId xmlns:a16="http://schemas.microsoft.com/office/drawing/2014/main" val="1031612444"/>
                    </a:ext>
                  </a:extLst>
                </a:gridCol>
                <a:gridCol w="2032000">
                  <a:extLst>
                    <a:ext uri="{9D8B030D-6E8A-4147-A177-3AD203B41FA5}">
                      <a16:colId xmlns:a16="http://schemas.microsoft.com/office/drawing/2014/main" val="785434423"/>
                    </a:ext>
                  </a:extLst>
                </a:gridCol>
              </a:tblGrid>
              <a:tr h="353408">
                <a:tc>
                  <a:txBody>
                    <a:bodyPr/>
                    <a:lstStyle/>
                    <a:p>
                      <a:pPr algn="ctr">
                        <a:buNone/>
                      </a:pPr>
                      <a:r>
                        <a:rPr lang="en-US" sz="2200" b="1" dirty="0">
                          <a:solidFill>
                            <a:schemeClr val="bg1"/>
                          </a:solidFill>
                        </a:rPr>
                        <a:t>Program</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buNone/>
                      </a:pPr>
                      <a:r>
                        <a:rPr lang="en-US" sz="2200" b="1" dirty="0">
                          <a:solidFill>
                            <a:schemeClr val="bg1"/>
                          </a:solidFill>
                        </a:rPr>
                        <a:t>Eligibility</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buNone/>
                      </a:pPr>
                      <a:r>
                        <a:rPr lang="en-US" sz="2200" b="1" dirty="0">
                          <a:solidFill>
                            <a:schemeClr val="bg1"/>
                          </a:solidFill>
                        </a:rPr>
                        <a:t>Stipend / Coverage</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buNone/>
                      </a:pPr>
                      <a:r>
                        <a:rPr lang="en-US" sz="2200" b="1" dirty="0">
                          <a:solidFill>
                            <a:schemeClr val="bg1"/>
                          </a:solidFill>
                        </a:rPr>
                        <a:t>Duration</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buNone/>
                      </a:pPr>
                      <a:r>
                        <a:rPr lang="en-US" sz="2200" b="1" dirty="0">
                          <a:solidFill>
                            <a:schemeClr val="bg1"/>
                          </a:solidFill>
                        </a:rPr>
                        <a:t>Application Period</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buNone/>
                      </a:pPr>
                      <a:r>
                        <a:rPr lang="en-US" sz="2200" b="1" dirty="0">
                          <a:solidFill>
                            <a:schemeClr val="bg1"/>
                          </a:solidFill>
                        </a:rPr>
                        <a:t>Link / Source</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882882511"/>
                  </a:ext>
                </a:extLst>
              </a:tr>
              <a:tr h="353408">
                <a:tc>
                  <a:txBody>
                    <a:bodyPr/>
                    <a:lstStyle/>
                    <a:p>
                      <a:pPr algn="ctr">
                        <a:buNone/>
                      </a:pPr>
                      <a:r>
                        <a:rPr lang="en-US" sz="1600" b="1" dirty="0"/>
                        <a:t>DAAD Research Grants – Doctoral </a:t>
                      </a:r>
                      <a:r>
                        <a:rPr lang="en-US" sz="1600" b="1" dirty="0" err="1"/>
                        <a:t>Programmes</a:t>
                      </a:r>
                      <a:r>
                        <a:rPr lang="en-US" sz="1600" b="1" dirty="0"/>
                        <a:t> (Germany)</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dirty="0"/>
                        <a:t>Indian students with a Master's degree</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t>Monthly stipend, travel allowance, health insurance</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dirty="0"/>
                        <a:t>2–4 years</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dirty="0"/>
                        <a:t>31 Aug 2025</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dirty="0">
                          <a:hlinkClick r:id="rId2"/>
                        </a:rPr>
                        <a:t>DAAD Research Grants</a:t>
                      </a:r>
                      <a:endParaRPr lang="en-US" sz="1600" b="1" dirty="0"/>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054515896"/>
                  </a:ext>
                </a:extLst>
              </a:tr>
              <a:tr h="353408">
                <a:tc>
                  <a:txBody>
                    <a:bodyPr/>
                    <a:lstStyle/>
                    <a:p>
                      <a:pPr algn="ctr">
                        <a:buNone/>
                      </a:pPr>
                      <a:r>
                        <a:rPr lang="en-US" sz="1600" b="1"/>
                        <a:t>Swiss Government Excellence Scholarships (Switzerland)</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dirty="0"/>
                        <a:t>Indian students with a Master's degree</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dirty="0"/>
                        <a:t>Monthly stipend, tuition fees, airfare</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t>12 months</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t>31 Oct 2025</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hlinkClick r:id="rId3"/>
                        </a:rPr>
                        <a:t>Swiss Government Scholarships</a:t>
                      </a:r>
                      <a:endParaRPr lang="en-US" sz="1600" b="1"/>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665056638"/>
                  </a:ext>
                </a:extLst>
              </a:tr>
              <a:tr h="287144">
                <a:tc>
                  <a:txBody>
                    <a:bodyPr/>
                    <a:lstStyle/>
                    <a:p>
                      <a:pPr algn="ctr">
                        <a:buNone/>
                      </a:pPr>
                      <a:r>
                        <a:rPr lang="en-US" sz="1600" b="1"/>
                        <a:t>Research Training Program (RTP) (Australia)</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dirty="0"/>
                        <a:t>Indian students pursuing a PhD at an Australian university</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dirty="0"/>
                        <a:t>Tuition fees, living stipend, relocation allowance</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dirty="0"/>
                        <a:t>3–4 years</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t>Varies by university; check official site</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hlinkClick r:id="rId4"/>
                        </a:rPr>
                        <a:t>RTP Australia</a:t>
                      </a:r>
                      <a:endParaRPr lang="en-US" sz="1600" b="1"/>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96395270"/>
                  </a:ext>
                </a:extLst>
              </a:tr>
              <a:tr h="419672">
                <a:tc>
                  <a:txBody>
                    <a:bodyPr/>
                    <a:lstStyle/>
                    <a:p>
                      <a:pPr algn="ctr">
                        <a:buNone/>
                      </a:pPr>
                      <a:r>
                        <a:rPr lang="en-US" sz="1600" b="1"/>
                        <a:t>Inlaks Shivdasani Foundation Scholarships (USA/UK/Europe)</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t>Indian students with exceptional academic records</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t>Tuition, living expenses, travel</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t>1 year</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dirty="0"/>
                        <a:t>15 Mar 2025</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hlinkClick r:id="rId5"/>
                        </a:rPr>
                        <a:t>Inlaks Scholarships</a:t>
                      </a:r>
                      <a:endParaRPr lang="en-US" sz="1600" b="1"/>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1643836"/>
                  </a:ext>
                </a:extLst>
              </a:tr>
              <a:tr h="287144">
                <a:tc>
                  <a:txBody>
                    <a:bodyPr/>
                    <a:lstStyle/>
                    <a:p>
                      <a:pPr algn="ctr">
                        <a:buNone/>
                      </a:pPr>
                      <a:r>
                        <a:rPr lang="en-US" sz="1600" b="1"/>
                        <a:t>Taiwan Experience Education Program (TEEP)</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dirty="0"/>
                        <a:t>Indian PhD students</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t>Up to 15,000 NTD/month (stipend varies by program)</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t>2–6 months</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dirty="0"/>
                        <a:t>Varies by institution; check official site</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dirty="0">
                          <a:hlinkClick r:id="rId6"/>
                        </a:rPr>
                        <a:t>TEEP Taiwan</a:t>
                      </a:r>
                      <a:endParaRPr lang="en-US" sz="1600" b="1" dirty="0"/>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142123884"/>
                  </a:ext>
                </a:extLst>
              </a:tr>
              <a:tr h="287144">
                <a:tc>
                  <a:txBody>
                    <a:bodyPr/>
                    <a:lstStyle/>
                    <a:p>
                      <a:pPr algn="ctr">
                        <a:buNone/>
                      </a:pPr>
                      <a:r>
                        <a:rPr lang="en-US" sz="1600" b="1"/>
                        <a:t>International Internship Pilot Program (IIPP) – Taiwan</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a:t>Indian PhD students</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dirty="0"/>
                        <a:t>Up to 1,000 NTD/day (approx. $30 USD)</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dirty="0"/>
                        <a:t>28–60 days</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dirty="0"/>
                        <a:t>Varies by institution; check official site</a:t>
                      </a:r>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600" b="1" dirty="0">
                          <a:hlinkClick r:id="rId7"/>
                        </a:rPr>
                        <a:t>IIPP Taiwan</a:t>
                      </a:r>
                      <a:endParaRPr lang="en-US" sz="1600" b="1" dirty="0"/>
                    </a:p>
                  </a:txBody>
                  <a:tcPr marL="22088" marR="22088" marT="11044" marB="11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702212333"/>
                  </a:ext>
                </a:extLst>
              </a:tr>
            </a:tbl>
          </a:graphicData>
        </a:graphic>
      </p:graphicFrame>
      <p:sp>
        <p:nvSpPr>
          <p:cNvPr id="4" name="TextBox 3">
            <a:extLst>
              <a:ext uri="{FF2B5EF4-FFF2-40B4-BE49-F238E27FC236}">
                <a16:creationId xmlns:a16="http://schemas.microsoft.com/office/drawing/2014/main" id="{21CE8CD1-0998-5E19-F66A-FF088E77A276}"/>
              </a:ext>
            </a:extLst>
          </p:cNvPr>
          <p:cNvSpPr txBox="1"/>
          <p:nvPr/>
        </p:nvSpPr>
        <p:spPr>
          <a:xfrm>
            <a:off x="0" y="12112"/>
            <a:ext cx="12192000" cy="1077218"/>
          </a:xfrm>
          <a:prstGeom prst="rect">
            <a:avLst/>
          </a:prstGeom>
          <a:solidFill>
            <a:srgbClr val="002060"/>
          </a:solidFill>
          <a:scene3d>
            <a:camera prst="orthographicFront"/>
            <a:lightRig rig="threePt" dir="t"/>
          </a:scene3d>
          <a:sp3d>
            <a:bevelT/>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Scholarships &amp; Fellowships for Indian PhD Scholars in Exchange Programs Abroad (2025–26) -  </a:t>
            </a:r>
            <a:r>
              <a:rPr kumimoji="0" lang="en-US" sz="3200" b="1" i="0" u="none" strike="noStrike" kern="1200" cap="none" spc="0" normalizeH="0" baseline="0" noProof="0" dirty="0">
                <a:ln>
                  <a:noFill/>
                </a:ln>
                <a:solidFill>
                  <a:srgbClr val="0000FF"/>
                </a:solidFill>
                <a:effectLst/>
                <a:highlight>
                  <a:srgbClr val="00FFFF"/>
                </a:highlight>
                <a:uLnTx/>
                <a:uFillTx/>
                <a:latin typeface="Times New Roman" panose="02020603050405020304" pitchFamily="18" charset="0"/>
                <a:ea typeface="+mn-ea"/>
                <a:cs typeface="Times New Roman" panose="02020603050405020304" pitchFamily="18" charset="0"/>
              </a:rPr>
              <a:t>International Exchange </a:t>
            </a:r>
            <a:r>
              <a:rPr kumimoji="0" lang="en-US" sz="3200" b="1" i="0" u="none" strike="noStrike" kern="1200" cap="none" spc="0" normalizeH="0" baseline="0" noProof="0" dirty="0">
                <a:ln>
                  <a:noFill/>
                </a:ln>
                <a:solidFill>
                  <a:srgbClr val="ED7D31">
                    <a:lumMod val="75000"/>
                  </a:srgbClr>
                </a:solidFill>
                <a:effectLst/>
                <a:highlight>
                  <a:srgbClr val="00FF00"/>
                </a:highlight>
                <a:uLnTx/>
                <a:uFillTx/>
                <a:latin typeface="Times New Roman" panose="02020603050405020304" pitchFamily="18" charset="0"/>
                <a:ea typeface="+mn-ea"/>
                <a:cs typeface="Times New Roman" panose="02020603050405020304" pitchFamily="18" charset="0"/>
              </a:rPr>
              <a:t>Part -2</a:t>
            </a:r>
          </a:p>
        </p:txBody>
      </p:sp>
    </p:spTree>
    <p:extLst>
      <p:ext uri="{BB962C8B-B14F-4D97-AF65-F5344CB8AC3E}">
        <p14:creationId xmlns:p14="http://schemas.microsoft.com/office/powerpoint/2010/main" val="3065469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828B8F6-FB82-4C6A-9847-F1A94762BCBA}"/>
              </a:ext>
            </a:extLst>
          </p:cNvPr>
          <p:cNvGraphicFramePr>
            <a:graphicFrameLocks noGrp="1"/>
          </p:cNvGraphicFramePr>
          <p:nvPr>
            <p:extLst/>
          </p:nvPr>
        </p:nvGraphicFramePr>
        <p:xfrm>
          <a:off x="0" y="535332"/>
          <a:ext cx="12192000" cy="6164704"/>
        </p:xfrm>
        <a:graphic>
          <a:graphicData uri="http://schemas.openxmlformats.org/drawingml/2006/table">
            <a:tbl>
              <a:tblPr/>
              <a:tblGrid>
                <a:gridCol w="2410691">
                  <a:extLst>
                    <a:ext uri="{9D8B030D-6E8A-4147-A177-3AD203B41FA5}">
                      <a16:colId xmlns:a16="http://schemas.microsoft.com/office/drawing/2014/main" val="762543295"/>
                    </a:ext>
                  </a:extLst>
                </a:gridCol>
                <a:gridCol w="1653309">
                  <a:extLst>
                    <a:ext uri="{9D8B030D-6E8A-4147-A177-3AD203B41FA5}">
                      <a16:colId xmlns:a16="http://schemas.microsoft.com/office/drawing/2014/main" val="1784354104"/>
                    </a:ext>
                  </a:extLst>
                </a:gridCol>
                <a:gridCol w="2419927">
                  <a:extLst>
                    <a:ext uri="{9D8B030D-6E8A-4147-A177-3AD203B41FA5}">
                      <a16:colId xmlns:a16="http://schemas.microsoft.com/office/drawing/2014/main" val="1216839935"/>
                    </a:ext>
                  </a:extLst>
                </a:gridCol>
                <a:gridCol w="1644073">
                  <a:extLst>
                    <a:ext uri="{9D8B030D-6E8A-4147-A177-3AD203B41FA5}">
                      <a16:colId xmlns:a16="http://schemas.microsoft.com/office/drawing/2014/main" val="501124854"/>
                    </a:ext>
                  </a:extLst>
                </a:gridCol>
                <a:gridCol w="2032000">
                  <a:extLst>
                    <a:ext uri="{9D8B030D-6E8A-4147-A177-3AD203B41FA5}">
                      <a16:colId xmlns:a16="http://schemas.microsoft.com/office/drawing/2014/main" val="195102120"/>
                    </a:ext>
                  </a:extLst>
                </a:gridCol>
                <a:gridCol w="2032000">
                  <a:extLst>
                    <a:ext uri="{9D8B030D-6E8A-4147-A177-3AD203B41FA5}">
                      <a16:colId xmlns:a16="http://schemas.microsoft.com/office/drawing/2014/main" val="1398202010"/>
                    </a:ext>
                  </a:extLst>
                </a:gridCol>
              </a:tblGrid>
              <a:tr h="201718">
                <a:tc>
                  <a:txBody>
                    <a:bodyPr/>
                    <a:lstStyle/>
                    <a:p>
                      <a:pPr algn="ctr">
                        <a:lnSpc>
                          <a:spcPct val="100000"/>
                        </a:lnSpc>
                        <a:buNone/>
                      </a:pPr>
                      <a:r>
                        <a:rPr lang="en-US" sz="1600" b="1" dirty="0">
                          <a:solidFill>
                            <a:schemeClr val="bg1"/>
                          </a:solidFill>
                        </a:rPr>
                        <a:t>Program</a:t>
                      </a:r>
                      <a:endParaRPr lang="en-US" sz="1600" dirty="0">
                        <a:solidFill>
                          <a:schemeClr val="bg1"/>
                        </a:solidFill>
                      </a:endParaRP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00000"/>
                        </a:lnSpc>
                        <a:buNone/>
                      </a:pPr>
                      <a:r>
                        <a:rPr lang="en-US" sz="1600" b="1" dirty="0">
                          <a:solidFill>
                            <a:schemeClr val="bg1"/>
                          </a:solidFill>
                        </a:rPr>
                        <a:t>Eligibility</a:t>
                      </a:r>
                      <a:endParaRPr lang="en-US" sz="1600" dirty="0">
                        <a:solidFill>
                          <a:schemeClr val="bg1"/>
                        </a:solidFill>
                      </a:endParaRP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00000"/>
                        </a:lnSpc>
                        <a:buNone/>
                      </a:pPr>
                      <a:r>
                        <a:rPr lang="en-US" sz="1600" b="1" dirty="0">
                          <a:solidFill>
                            <a:schemeClr val="bg1"/>
                          </a:solidFill>
                        </a:rPr>
                        <a:t>Stipend / Coverage</a:t>
                      </a:r>
                      <a:endParaRPr lang="en-US" sz="1600" dirty="0">
                        <a:solidFill>
                          <a:schemeClr val="bg1"/>
                        </a:solidFill>
                      </a:endParaRP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00000"/>
                        </a:lnSpc>
                        <a:buNone/>
                      </a:pPr>
                      <a:r>
                        <a:rPr lang="en-US" sz="1600" b="1" dirty="0">
                          <a:solidFill>
                            <a:schemeClr val="bg1"/>
                          </a:solidFill>
                        </a:rPr>
                        <a:t>Duration</a:t>
                      </a:r>
                      <a:endParaRPr lang="en-US" sz="1600" dirty="0">
                        <a:solidFill>
                          <a:schemeClr val="bg1"/>
                        </a:solidFill>
                      </a:endParaRP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00000"/>
                        </a:lnSpc>
                        <a:buNone/>
                      </a:pPr>
                      <a:r>
                        <a:rPr lang="en-US" sz="1600" b="1" dirty="0">
                          <a:solidFill>
                            <a:schemeClr val="bg1"/>
                          </a:solidFill>
                        </a:rPr>
                        <a:t>Application Period</a:t>
                      </a:r>
                      <a:endParaRPr lang="en-US" sz="1600" dirty="0">
                        <a:solidFill>
                          <a:schemeClr val="bg1"/>
                        </a:solidFill>
                      </a:endParaRP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00000"/>
                        </a:lnSpc>
                        <a:buNone/>
                      </a:pPr>
                      <a:r>
                        <a:rPr lang="en-US" sz="1600" b="1" dirty="0">
                          <a:solidFill>
                            <a:schemeClr val="bg1"/>
                          </a:solidFill>
                        </a:rPr>
                        <a:t>Link / Source</a:t>
                      </a:r>
                      <a:endParaRPr lang="en-US" sz="1600" dirty="0">
                        <a:solidFill>
                          <a:schemeClr val="bg1"/>
                        </a:solidFill>
                      </a:endParaRP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170703063"/>
                  </a:ext>
                </a:extLst>
              </a:tr>
              <a:tr h="461069">
                <a:tc>
                  <a:txBody>
                    <a:bodyPr/>
                    <a:lstStyle/>
                    <a:p>
                      <a:pPr algn="ctr">
                        <a:lnSpc>
                          <a:spcPct val="100000"/>
                        </a:lnSpc>
                        <a:buNone/>
                      </a:pPr>
                      <a:r>
                        <a:rPr lang="en-US" sz="1540" b="1" dirty="0"/>
                        <a:t>Fulbright-Nehru Postdoctoral Research Fellowship (USA)</a:t>
                      </a:r>
                      <a:endParaRPr lang="en-US" sz="1540" dirty="0"/>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dirty="0"/>
                        <a:t>Indian Postdocs</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a:t>Living stipend, travel, health insurance</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dirty="0"/>
                        <a:t>6–12 months</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nb-NO" sz="1540" dirty="0"/>
                        <a:t>15 Jul – 15 Sep 2025</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dirty="0">
                          <a:hlinkClick r:id="rId2"/>
                        </a:rPr>
                        <a:t>Fulbright-Nehru</a:t>
                      </a:r>
                      <a:endParaRPr lang="en-US" sz="1540" dirty="0"/>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41216592"/>
                  </a:ext>
                </a:extLst>
              </a:tr>
              <a:tr h="547519">
                <a:tc>
                  <a:txBody>
                    <a:bodyPr/>
                    <a:lstStyle/>
                    <a:p>
                      <a:pPr algn="ctr">
                        <a:lnSpc>
                          <a:spcPct val="100000"/>
                        </a:lnSpc>
                        <a:buNone/>
                      </a:pPr>
                      <a:r>
                        <a:rPr lang="en-US" sz="1540" b="1" dirty="0"/>
                        <a:t>Marie </a:t>
                      </a:r>
                      <a:r>
                        <a:rPr lang="en-US" sz="1540" b="1" dirty="0" err="1"/>
                        <a:t>Skłodowska</a:t>
                      </a:r>
                      <a:r>
                        <a:rPr lang="en-US" sz="1540" b="1" dirty="0"/>
                        <a:t>-Curie Actions (MSCA) Postdoctoral Fellowships, EU</a:t>
                      </a:r>
                      <a:endParaRPr lang="en-US" sz="1540" dirty="0"/>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dirty="0"/>
                        <a:t>Early-career researchers</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dirty="0"/>
                        <a:t>Salary, mobility allowance, research costs</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a:t>1–2 years</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a:t>Varies by call; check official site</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a:hlinkClick r:id="rId3"/>
                        </a:rPr>
                        <a:t>MSCA Postdoc</a:t>
                      </a:r>
                      <a:endParaRPr lang="en-US" sz="1540"/>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196506870"/>
                  </a:ext>
                </a:extLst>
              </a:tr>
              <a:tr h="461069">
                <a:tc>
                  <a:txBody>
                    <a:bodyPr/>
                    <a:lstStyle/>
                    <a:p>
                      <a:pPr algn="ctr">
                        <a:lnSpc>
                          <a:spcPct val="100000"/>
                        </a:lnSpc>
                        <a:buNone/>
                      </a:pPr>
                      <a:r>
                        <a:rPr lang="en-US" sz="1540" b="1"/>
                        <a:t>DAAD Postdoctoral Research Fellowships (Germany)</a:t>
                      </a:r>
                      <a:endParaRPr lang="en-US" sz="1540"/>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a:t>Indian Postdocs with PhD</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dirty="0"/>
                        <a:t>Monthly stipend (~€2,000), travel, insurance</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dirty="0"/>
                        <a:t>6–24 months</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a:t>31 Aug 2025</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a:hlinkClick r:id="rId4"/>
                        </a:rPr>
                        <a:t>DAAD Postdoc</a:t>
                      </a:r>
                      <a:endParaRPr lang="en-US" sz="1540"/>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183682986"/>
                  </a:ext>
                </a:extLst>
              </a:tr>
              <a:tr h="461069">
                <a:tc>
                  <a:txBody>
                    <a:bodyPr/>
                    <a:lstStyle/>
                    <a:p>
                      <a:pPr algn="ctr">
                        <a:lnSpc>
                          <a:spcPct val="100000"/>
                        </a:lnSpc>
                        <a:buNone/>
                      </a:pPr>
                      <a:r>
                        <a:rPr lang="en-US" sz="1540" b="1"/>
                        <a:t>Swiss Government Excellence Scholarships (Switzerland)</a:t>
                      </a:r>
                      <a:endParaRPr lang="en-US" sz="1540"/>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a:t>Indian PhDs / Postdocs</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dirty="0"/>
                        <a:t>Monthly stipend (~CHF 2,500), tuition, travel</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a:t>12 months</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dirty="0"/>
                        <a:t>31 Oct 2025</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a:hlinkClick r:id="rId5"/>
                        </a:rPr>
                        <a:t>Swiss Government Scholarships</a:t>
                      </a:r>
                      <a:endParaRPr lang="en-US" sz="1540"/>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652476577"/>
                  </a:ext>
                </a:extLst>
              </a:tr>
              <a:tr h="461069">
                <a:tc>
                  <a:txBody>
                    <a:bodyPr/>
                    <a:lstStyle/>
                    <a:p>
                      <a:pPr algn="ctr">
                        <a:lnSpc>
                          <a:spcPct val="100000"/>
                        </a:lnSpc>
                        <a:buNone/>
                      </a:pPr>
                      <a:r>
                        <a:rPr lang="en-US" sz="1540" b="1"/>
                        <a:t>Inlaks Shivdasani Foundation Postdoc Fellowships</a:t>
                      </a:r>
                      <a:endParaRPr lang="en-US" sz="1540"/>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dirty="0"/>
                        <a:t>Indian Postdocs</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dirty="0"/>
                        <a:t>Travel, living allowance, research expenses</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a:t>6–12 months</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dirty="0"/>
                        <a:t>15 Mar 2025</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a:hlinkClick r:id="rId6"/>
                        </a:rPr>
                        <a:t>Inlaks Foundation</a:t>
                      </a:r>
                      <a:endParaRPr lang="en-US" sz="1540"/>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514335399"/>
                  </a:ext>
                </a:extLst>
              </a:tr>
              <a:tr h="461069">
                <a:tc>
                  <a:txBody>
                    <a:bodyPr/>
                    <a:lstStyle/>
                    <a:p>
                      <a:pPr algn="ctr">
                        <a:lnSpc>
                          <a:spcPct val="100000"/>
                        </a:lnSpc>
                        <a:buNone/>
                      </a:pPr>
                      <a:r>
                        <a:rPr lang="en-US" sz="1540" b="1"/>
                        <a:t>Taiwan Experience Education Program (TEEP) – Postdoc</a:t>
                      </a:r>
                      <a:endParaRPr lang="en-US" sz="1540"/>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a:t>Indian Postdocs</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dirty="0"/>
                        <a:t>Up to 15,000 NTD/month</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dirty="0"/>
                        <a:t>2–6 months</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dirty="0"/>
                        <a:t>Varies by institution</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a:hlinkClick r:id="rId7"/>
                        </a:rPr>
                        <a:t>TEEP Taiwan</a:t>
                      </a:r>
                      <a:endParaRPr lang="en-US" sz="1540"/>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893753635"/>
                  </a:ext>
                </a:extLst>
              </a:tr>
              <a:tr h="461069">
                <a:tc>
                  <a:txBody>
                    <a:bodyPr/>
                    <a:lstStyle/>
                    <a:p>
                      <a:pPr algn="ctr">
                        <a:lnSpc>
                          <a:spcPct val="100000"/>
                        </a:lnSpc>
                        <a:buNone/>
                      </a:pPr>
                      <a:r>
                        <a:rPr lang="en-US" sz="1540" b="1"/>
                        <a:t>International Internship Pilot Program (IIPP) – Taiwan (Postdoc)</a:t>
                      </a:r>
                      <a:endParaRPr lang="en-US" sz="1540"/>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a:t>Indian Postdocs</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a:t>Up to 1,000 NTD/day (~$30 USD)</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a:t>28–60 days</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dirty="0"/>
                        <a:t>Varies by institution</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dirty="0">
                          <a:hlinkClick r:id="rId8"/>
                        </a:rPr>
                        <a:t>IIPP Taiwan</a:t>
                      </a:r>
                      <a:endParaRPr lang="en-US" sz="1540" dirty="0"/>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656602031"/>
                  </a:ext>
                </a:extLst>
              </a:tr>
              <a:tr h="374618">
                <a:tc>
                  <a:txBody>
                    <a:bodyPr/>
                    <a:lstStyle/>
                    <a:p>
                      <a:pPr algn="ctr">
                        <a:lnSpc>
                          <a:spcPct val="100000"/>
                        </a:lnSpc>
                        <a:buNone/>
                      </a:pPr>
                      <a:r>
                        <a:rPr lang="en-US" sz="1540" b="1"/>
                        <a:t>JSPS Postdoctoral Fellowship (Japan)</a:t>
                      </a:r>
                      <a:endParaRPr lang="en-US" sz="1540"/>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a:t>Indian PhDs</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dirty="0"/>
                        <a:t>Monthly stipend (~¥362,000), travel, research allowance</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dirty="0"/>
                        <a:t>12–24 months</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dirty="0"/>
                        <a:t>Apr / Oct 2025</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dirty="0">
                          <a:hlinkClick r:id="rId9"/>
                        </a:rPr>
                        <a:t>JSPS Fellowships</a:t>
                      </a:r>
                      <a:endParaRPr lang="en-US" sz="1540" dirty="0"/>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512868682"/>
                  </a:ext>
                </a:extLst>
              </a:tr>
              <a:tr h="461069">
                <a:tc>
                  <a:txBody>
                    <a:bodyPr/>
                    <a:lstStyle/>
                    <a:p>
                      <a:pPr algn="ctr">
                        <a:lnSpc>
                          <a:spcPct val="100000"/>
                        </a:lnSpc>
                        <a:buNone/>
                      </a:pPr>
                      <a:r>
                        <a:rPr lang="en-US" sz="1540" b="1"/>
                        <a:t>Alexander von Humboldt Postdoctoral Fellowship (Germany)</a:t>
                      </a:r>
                      <a:endParaRPr lang="en-US" sz="1540"/>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a:t>Indian Postdocs</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a:t>Monthly stipend (~€2,700), travel allowance, research support</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a:t>6–24 months</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dirty="0"/>
                        <a:t>Rolling; check site</a:t>
                      </a:r>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buNone/>
                      </a:pPr>
                      <a:r>
                        <a:rPr lang="en-US" sz="1540" dirty="0" err="1">
                          <a:hlinkClick r:id="rId10"/>
                        </a:rPr>
                        <a:t>AvH</a:t>
                      </a:r>
                      <a:r>
                        <a:rPr lang="en-US" sz="1540" dirty="0">
                          <a:hlinkClick r:id="rId10"/>
                        </a:rPr>
                        <a:t> Fellowship</a:t>
                      </a:r>
                      <a:endParaRPr lang="en-US" sz="1540" dirty="0"/>
                    </a:p>
                  </a:txBody>
                  <a:tcPr marL="28817" marR="28817" marT="14408" marB="14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10725537"/>
                  </a:ext>
                </a:extLst>
              </a:tr>
            </a:tbl>
          </a:graphicData>
        </a:graphic>
      </p:graphicFrame>
      <p:sp>
        <p:nvSpPr>
          <p:cNvPr id="5" name="TextBox 4">
            <a:extLst>
              <a:ext uri="{FF2B5EF4-FFF2-40B4-BE49-F238E27FC236}">
                <a16:creationId xmlns:a16="http://schemas.microsoft.com/office/drawing/2014/main" id="{9A3892EA-83F7-83C8-1C29-1FDBE114AA5E}"/>
              </a:ext>
            </a:extLst>
          </p:cNvPr>
          <p:cNvSpPr txBox="1"/>
          <p:nvPr/>
        </p:nvSpPr>
        <p:spPr>
          <a:xfrm>
            <a:off x="0" y="12112"/>
            <a:ext cx="12192000" cy="523220"/>
          </a:xfrm>
          <a:prstGeom prst="rect">
            <a:avLst/>
          </a:prstGeom>
          <a:solidFill>
            <a:srgbClr val="002060"/>
          </a:solidFill>
          <a:scene3d>
            <a:camera prst="orthographicFront"/>
            <a:lightRig rig="threePt" dir="t"/>
          </a:scene3d>
          <a:sp3d>
            <a:bevelT/>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International Post Doctoral Fellowships Abroad (2025–26)</a:t>
            </a:r>
            <a:endParaRPr kumimoji="0" lang="en-US" sz="2800" b="1" i="0" u="none" strike="noStrike" kern="1200" cap="none" spc="0" normalizeH="0" baseline="0" noProof="0" dirty="0">
              <a:ln>
                <a:noFill/>
              </a:ln>
              <a:solidFill>
                <a:srgbClr val="ED7D31">
                  <a:lumMod val="75000"/>
                </a:srgbClr>
              </a:solidFill>
              <a:effectLst/>
              <a:highlight>
                <a:srgbClr val="00FF00"/>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1249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DD0EC-BB56-157F-83A1-7F529E96276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138C944-3DC6-C4E7-1174-EEDACC8BF3A4}"/>
              </a:ext>
            </a:extLst>
          </p:cNvPr>
          <p:cNvPicPr>
            <a:picLocks noChangeAspect="1"/>
          </p:cNvPicPr>
          <p:nvPr/>
        </p:nvPicPr>
        <p:blipFill>
          <a:blip r:embed="rId2">
            <a:extLst>
              <a:ext uri="{28A0092B-C50C-407E-A947-70E740481C1C}">
                <a14:useLocalDpi xmlns:a14="http://schemas.microsoft.com/office/drawing/2010/main" val="0"/>
              </a:ext>
            </a:extLst>
          </a:blip>
          <a:srcRect l="10083" t="13778" b="41777"/>
          <a:stretch>
            <a:fillRect/>
          </a:stretch>
        </p:blipFill>
        <p:spPr>
          <a:xfrm>
            <a:off x="0" y="609600"/>
            <a:ext cx="10962640" cy="3048000"/>
          </a:xfrm>
          <a:prstGeom prst="rect">
            <a:avLst/>
          </a:prstGeom>
        </p:spPr>
      </p:pic>
      <p:pic>
        <p:nvPicPr>
          <p:cNvPr id="3074" name="Picture 2" descr="Students from government arts, science, and engineering colleges in Tamil Nadu ">
            <a:extLst>
              <a:ext uri="{FF2B5EF4-FFF2-40B4-BE49-F238E27FC236}">
                <a16:creationId xmlns:a16="http://schemas.microsoft.com/office/drawing/2014/main" id="{36DF6998-6134-63C1-14CA-359C229950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2300" y="1586116"/>
            <a:ext cx="3727450" cy="22364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7E62EC0-FA90-F064-F50B-3BD4BE647E9A}"/>
              </a:ext>
            </a:extLst>
          </p:cNvPr>
          <p:cNvSpPr txBox="1"/>
          <p:nvPr/>
        </p:nvSpPr>
        <p:spPr>
          <a:xfrm>
            <a:off x="0" y="12112"/>
            <a:ext cx="12192000" cy="584775"/>
          </a:xfrm>
          <a:prstGeom prst="rect">
            <a:avLst/>
          </a:prstGeom>
          <a:solidFill>
            <a:srgbClr val="002060"/>
          </a:solidFill>
          <a:scene3d>
            <a:camera prst="orthographicFront"/>
            <a:lightRig rig="threePt" dir="t"/>
          </a:scene3d>
          <a:sp3d>
            <a:bevelT/>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Government’s Recent Notable Act</a:t>
            </a:r>
          </a:p>
        </p:txBody>
      </p:sp>
      <p:sp>
        <p:nvSpPr>
          <p:cNvPr id="6" name="TextBox 5">
            <a:extLst>
              <a:ext uri="{FF2B5EF4-FFF2-40B4-BE49-F238E27FC236}">
                <a16:creationId xmlns:a16="http://schemas.microsoft.com/office/drawing/2014/main" id="{A6B8B7DB-216E-6941-ABAA-EF94B1159079}"/>
              </a:ext>
            </a:extLst>
          </p:cNvPr>
          <p:cNvSpPr txBox="1"/>
          <p:nvPr/>
        </p:nvSpPr>
        <p:spPr>
          <a:xfrm>
            <a:off x="1619250" y="6507334"/>
            <a:ext cx="10572750" cy="3506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https://globaleducationnews.org/tamil-nadus-semester-abroad-program-empowering-rural-students-with-global-exposure/</a:t>
            </a:r>
          </a:p>
        </p:txBody>
      </p:sp>
      <p:sp>
        <p:nvSpPr>
          <p:cNvPr id="8" name="TextBox 7">
            <a:extLst>
              <a:ext uri="{FF2B5EF4-FFF2-40B4-BE49-F238E27FC236}">
                <a16:creationId xmlns:a16="http://schemas.microsoft.com/office/drawing/2014/main" id="{6DBCBA35-14EC-9932-45FE-4019F90A953F}"/>
              </a:ext>
            </a:extLst>
          </p:cNvPr>
          <p:cNvSpPr txBox="1"/>
          <p:nvPr/>
        </p:nvSpPr>
        <p:spPr>
          <a:xfrm>
            <a:off x="0" y="3498830"/>
            <a:ext cx="12192000"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Target Audience: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50 final-year students from government arts, science, and engineering colleges, with a focus on rural youth.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Fully Funded: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state covers all expenses, including tuition, travel, and accommodation, ensuring accessibility for low-income students.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Expansion Plans: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program will scale up based on demand, aiming to benefit more students in the future.</a:t>
            </a:r>
          </a:p>
        </p:txBody>
      </p:sp>
    </p:spTree>
    <p:extLst>
      <p:ext uri="{BB962C8B-B14F-4D97-AF65-F5344CB8AC3E}">
        <p14:creationId xmlns:p14="http://schemas.microsoft.com/office/powerpoint/2010/main" val="2902132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60E32-F9DA-9B69-71FA-1426F109BE5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4B48D8-3F98-588E-7245-B8A95573E8AC}"/>
              </a:ext>
            </a:extLst>
          </p:cNvPr>
          <p:cNvSpPr txBox="1"/>
          <p:nvPr/>
        </p:nvSpPr>
        <p:spPr>
          <a:xfrm>
            <a:off x="-1" y="0"/>
            <a:ext cx="12192001" cy="769441"/>
          </a:xfrm>
          <a:prstGeom prst="rect">
            <a:avLst/>
          </a:prstGeom>
          <a:solidFill>
            <a:srgbClr val="002060"/>
          </a:solidFill>
          <a:scene3d>
            <a:camera prst="orthographicFront"/>
            <a:lightRig rig="threePt" dir="t"/>
          </a:scene3d>
          <a:sp3d>
            <a:bevelT/>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Postdoctoral Fellowships</a:t>
            </a:r>
            <a:endParaRPr kumimoji="0" lang="en-US" sz="4400" b="1" i="0" u="none" strike="noStrike" kern="1200" cap="none" spc="0" normalizeH="0" baseline="0" noProof="0" dirty="0">
              <a:ln>
                <a:noFill/>
              </a:ln>
              <a:solidFill>
                <a:srgbClr val="00FF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7E6EA8F1-A7C7-BE3E-EB39-3AC62A3723E7}"/>
              </a:ext>
            </a:extLst>
          </p:cNvPr>
          <p:cNvPicPr>
            <a:picLocks noChangeAspect="1"/>
          </p:cNvPicPr>
          <p:nvPr/>
        </p:nvPicPr>
        <p:blipFill>
          <a:blip r:embed="rId2"/>
          <a:srcRect l="46648"/>
          <a:stretch>
            <a:fillRect/>
          </a:stretch>
        </p:blipFill>
        <p:spPr>
          <a:xfrm>
            <a:off x="5445226" y="922713"/>
            <a:ext cx="6746774" cy="5910550"/>
          </a:xfrm>
          <a:prstGeom prst="rect">
            <a:avLst/>
          </a:prstGeom>
        </p:spPr>
      </p:pic>
      <p:pic>
        <p:nvPicPr>
          <p:cNvPr id="5" name="Picture 4">
            <a:extLst>
              <a:ext uri="{FF2B5EF4-FFF2-40B4-BE49-F238E27FC236}">
                <a16:creationId xmlns:a16="http://schemas.microsoft.com/office/drawing/2014/main" id="{71078D10-00AB-DF0D-FDA0-04FA8B45C459}"/>
              </a:ext>
            </a:extLst>
          </p:cNvPr>
          <p:cNvPicPr>
            <a:picLocks noChangeAspect="1"/>
          </p:cNvPicPr>
          <p:nvPr/>
        </p:nvPicPr>
        <p:blipFill>
          <a:blip r:embed="rId3"/>
          <a:srcRect l="9149" r="3067"/>
          <a:stretch>
            <a:fillRect/>
          </a:stretch>
        </p:blipFill>
        <p:spPr>
          <a:xfrm>
            <a:off x="0" y="1187859"/>
            <a:ext cx="6251168" cy="4747428"/>
          </a:xfrm>
          <a:prstGeom prst="rect">
            <a:avLst/>
          </a:prstGeom>
        </p:spPr>
      </p:pic>
    </p:spTree>
    <p:extLst>
      <p:ext uri="{BB962C8B-B14F-4D97-AF65-F5344CB8AC3E}">
        <p14:creationId xmlns:p14="http://schemas.microsoft.com/office/powerpoint/2010/main" val="3415029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50FA2EC-A1D9-FD52-135C-08FAD7399437}"/>
              </a:ext>
            </a:extLst>
          </p:cNvPr>
          <p:cNvGraphicFramePr>
            <a:graphicFrameLocks noGrp="1"/>
          </p:cNvGraphicFramePr>
          <p:nvPr>
            <p:extLst/>
          </p:nvPr>
        </p:nvGraphicFramePr>
        <p:xfrm>
          <a:off x="0" y="1265007"/>
          <a:ext cx="12192000" cy="5618727"/>
        </p:xfrm>
        <a:graphic>
          <a:graphicData uri="http://schemas.openxmlformats.org/drawingml/2006/table">
            <a:tbl>
              <a:tblPr/>
              <a:tblGrid>
                <a:gridCol w="2032000">
                  <a:extLst>
                    <a:ext uri="{9D8B030D-6E8A-4147-A177-3AD203B41FA5}">
                      <a16:colId xmlns:a16="http://schemas.microsoft.com/office/drawing/2014/main" val="2224741148"/>
                    </a:ext>
                  </a:extLst>
                </a:gridCol>
                <a:gridCol w="2032000">
                  <a:extLst>
                    <a:ext uri="{9D8B030D-6E8A-4147-A177-3AD203B41FA5}">
                      <a16:colId xmlns:a16="http://schemas.microsoft.com/office/drawing/2014/main" val="415377406"/>
                    </a:ext>
                  </a:extLst>
                </a:gridCol>
                <a:gridCol w="2032000">
                  <a:extLst>
                    <a:ext uri="{9D8B030D-6E8A-4147-A177-3AD203B41FA5}">
                      <a16:colId xmlns:a16="http://schemas.microsoft.com/office/drawing/2014/main" val="3380739512"/>
                    </a:ext>
                  </a:extLst>
                </a:gridCol>
                <a:gridCol w="2032000">
                  <a:extLst>
                    <a:ext uri="{9D8B030D-6E8A-4147-A177-3AD203B41FA5}">
                      <a16:colId xmlns:a16="http://schemas.microsoft.com/office/drawing/2014/main" val="4008962012"/>
                    </a:ext>
                  </a:extLst>
                </a:gridCol>
                <a:gridCol w="2032000">
                  <a:extLst>
                    <a:ext uri="{9D8B030D-6E8A-4147-A177-3AD203B41FA5}">
                      <a16:colId xmlns:a16="http://schemas.microsoft.com/office/drawing/2014/main" val="946744347"/>
                    </a:ext>
                  </a:extLst>
                </a:gridCol>
                <a:gridCol w="2032000">
                  <a:extLst>
                    <a:ext uri="{9D8B030D-6E8A-4147-A177-3AD203B41FA5}">
                      <a16:colId xmlns:a16="http://schemas.microsoft.com/office/drawing/2014/main" val="1412730692"/>
                    </a:ext>
                  </a:extLst>
                </a:gridCol>
              </a:tblGrid>
              <a:tr h="203062">
                <a:tc>
                  <a:txBody>
                    <a:bodyPr/>
                    <a:lstStyle/>
                    <a:p>
                      <a:pPr algn="ctr">
                        <a:lnSpc>
                          <a:spcPct val="150000"/>
                        </a:lnSpc>
                        <a:buNone/>
                      </a:pPr>
                      <a:r>
                        <a:rPr lang="en-US" sz="1600" b="1" dirty="0">
                          <a:solidFill>
                            <a:schemeClr val="bg1"/>
                          </a:solidFill>
                        </a:rPr>
                        <a:t>Program</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50000"/>
                        </a:lnSpc>
                        <a:buNone/>
                      </a:pPr>
                      <a:r>
                        <a:rPr lang="en-US" sz="1600" b="1" dirty="0">
                          <a:solidFill>
                            <a:schemeClr val="bg1"/>
                          </a:solidFill>
                        </a:rPr>
                        <a:t>Eligibility</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50000"/>
                        </a:lnSpc>
                        <a:buNone/>
                      </a:pPr>
                      <a:r>
                        <a:rPr lang="en-US" sz="1600" b="1" dirty="0">
                          <a:solidFill>
                            <a:schemeClr val="bg1"/>
                          </a:solidFill>
                        </a:rPr>
                        <a:t>Stipend / Coverage</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50000"/>
                        </a:lnSpc>
                        <a:buNone/>
                      </a:pPr>
                      <a:r>
                        <a:rPr lang="en-US" sz="1600" b="1" dirty="0">
                          <a:solidFill>
                            <a:schemeClr val="bg1"/>
                          </a:solidFill>
                        </a:rPr>
                        <a:t>Duration</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50000"/>
                        </a:lnSpc>
                        <a:buNone/>
                      </a:pPr>
                      <a:r>
                        <a:rPr lang="en-US" sz="1600" b="1" dirty="0">
                          <a:solidFill>
                            <a:schemeClr val="bg1"/>
                          </a:solidFill>
                        </a:rPr>
                        <a:t>Application Period</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50000"/>
                        </a:lnSpc>
                        <a:buNone/>
                      </a:pPr>
                      <a:r>
                        <a:rPr lang="en-US" sz="1600" b="1" dirty="0">
                          <a:solidFill>
                            <a:schemeClr val="bg1"/>
                          </a:solidFill>
                        </a:rPr>
                        <a:t>Link / Source</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3854234088"/>
                  </a:ext>
                </a:extLst>
              </a:tr>
              <a:tr h="377116">
                <a:tc>
                  <a:txBody>
                    <a:bodyPr/>
                    <a:lstStyle/>
                    <a:p>
                      <a:pPr algn="ctr">
                        <a:buNone/>
                      </a:pPr>
                      <a:r>
                        <a:rPr lang="en-US" sz="1300" b="1" dirty="0"/>
                        <a:t>DST INSPIRE Faculty / Postdoc Fellowship</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dirty="0"/>
                        <a:t>Indian PhDs with recent graduation</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a:t>₹70,000–₹80,000/month + contingency</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a:t>2–3 years</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a:t>Ongoing; check DST</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a:hlinkClick r:id="rId2"/>
                        </a:rPr>
                        <a:t>DST Inspire</a:t>
                      </a:r>
                      <a:endParaRPr lang="en-US" sz="1300" b="1"/>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47123320"/>
                  </a:ext>
                </a:extLst>
              </a:tr>
              <a:tr h="377116">
                <a:tc>
                  <a:txBody>
                    <a:bodyPr/>
                    <a:lstStyle/>
                    <a:p>
                      <a:pPr algn="ctr">
                        <a:buNone/>
                      </a:pPr>
                      <a:r>
                        <a:rPr lang="en-US" sz="1300" b="1" dirty="0"/>
                        <a:t>SERB Overseas Postdoctoral Fellowship (OPDF)</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dirty="0"/>
                        <a:t>Indian citizens with PhD</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dirty="0"/>
                        <a:t>Travel, research grant, ₹1–1.5 lakh/month</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a:t>6–24 months</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a:t>1 Apr – 30 Jun 2025</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a:hlinkClick r:id="rId3"/>
                        </a:rPr>
                        <a:t>SERB OPDF</a:t>
                      </a:r>
                      <a:endParaRPr lang="en-US" sz="1300" b="1"/>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86965299"/>
                  </a:ext>
                </a:extLst>
              </a:tr>
              <a:tr h="290089">
                <a:tc>
                  <a:txBody>
                    <a:bodyPr/>
                    <a:lstStyle/>
                    <a:p>
                      <a:pPr algn="ctr">
                        <a:buNone/>
                      </a:pPr>
                      <a:r>
                        <a:rPr lang="en-US" sz="1300" b="1"/>
                        <a:t>Raman–Charpak Fellowship (Postdoc)</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dirty="0"/>
                        <a:t>Indian Postdocs (recent PhD)</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a:t>₹1.25 lakh/month + airfare</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a:t>2–6 months</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a:t>10 Dec 2025</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a:hlinkClick r:id="rId4"/>
                        </a:rPr>
                        <a:t>Campus France</a:t>
                      </a:r>
                      <a:endParaRPr lang="en-US" sz="1300" b="1"/>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41880284"/>
                  </a:ext>
                </a:extLst>
              </a:tr>
              <a:tr h="377116">
                <a:tc>
                  <a:txBody>
                    <a:bodyPr/>
                    <a:lstStyle/>
                    <a:p>
                      <a:pPr algn="ctr">
                        <a:buNone/>
                      </a:pPr>
                      <a:r>
                        <a:rPr lang="en-US" sz="1300" b="1"/>
                        <a:t>VAIBHAV Fellowship</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dirty="0"/>
                        <a:t>Indian diaspora or Postdocs</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dirty="0"/>
                        <a:t>Travel, accommodation, research support</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a:t>Up to 2 months/year for 3 years</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a:t>15 Apr – 30 May 2025</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a:hlinkClick r:id="rId5"/>
                        </a:rPr>
                        <a:t>DST VAIBHAV</a:t>
                      </a:r>
                      <a:endParaRPr lang="en-US" sz="1300" b="1"/>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14744825"/>
                  </a:ext>
                </a:extLst>
              </a:tr>
              <a:tr h="638196">
                <a:tc>
                  <a:txBody>
                    <a:bodyPr/>
                    <a:lstStyle/>
                    <a:p>
                      <a:pPr algn="ctr">
                        <a:buNone/>
                      </a:pPr>
                      <a:r>
                        <a:rPr lang="en-US" sz="1300" b="1"/>
                        <a:t>DST Science, Technology and Innovation Policy Fellowships Programme (STI-PFP)</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a:t>Indian Postdocs and early career scientists</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dirty="0"/>
                        <a:t>Fellowship amount varies</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dirty="0"/>
                        <a:t>Varies; check DST</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algn="ctr">
                        <a:buNone/>
                      </a:pPr>
                      <a:r>
                        <a:rPr lang="en-US" sz="1300" b="1" dirty="0">
                          <a:hlinkClick r:id="rId6"/>
                        </a:rPr>
                        <a:t>DST STI-PFP</a:t>
                      </a:r>
                      <a:endParaRPr lang="en-US" sz="1300" b="1" dirty="0"/>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algn="ctr">
                        <a:buNone/>
                      </a:pPr>
                      <a:endParaRPr lang="en-US" sz="1300" dirty="0"/>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46328490"/>
                  </a:ext>
                </a:extLst>
              </a:tr>
              <a:tr h="899276">
                <a:tc>
                  <a:txBody>
                    <a:bodyPr/>
                    <a:lstStyle/>
                    <a:p>
                      <a:pPr algn="ctr">
                        <a:buNone/>
                      </a:pPr>
                      <a:r>
                        <a:rPr lang="en-US" sz="1300" b="1"/>
                        <a:t>National Postdoctoral Fellowship (NPDF)</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a:t>Indian citizens with PhD or submitted thesis; age ≤ 35 years (relaxation for SC/ST/OBC/Women/PH)</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dirty="0"/>
                        <a:t>₹80,000/month (₹50,000 if thesis submitted but degree pending) + ₹2,00,000/yr research grant + ₹1,00,000/yr overhead to host</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dirty="0"/>
                        <a:t>2 years (extendable to 3 years)</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dirty="0"/>
                        <a:t>Typically June annually</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a:hlinkClick r:id="rId7"/>
                        </a:rPr>
                        <a:t>ANRF NPDF</a:t>
                      </a:r>
                      <a:endParaRPr lang="en-US" sz="1300" b="1"/>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16279709"/>
                  </a:ext>
                </a:extLst>
              </a:tr>
              <a:tr h="725223">
                <a:tc>
                  <a:txBody>
                    <a:bodyPr/>
                    <a:lstStyle/>
                    <a:p>
                      <a:pPr algn="ctr">
                        <a:buNone/>
                      </a:pPr>
                      <a:r>
                        <a:rPr lang="en-US" sz="1300" b="1"/>
                        <a:t>Dr. D. S. Kothari Postdoctoral Fellowship (DSKPDF)</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a:t>Indian PhDs in science; unemployed or on sabbatical; age ≤ 35 years (relaxation for SC/ST/OBC/Women/PH)</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a:t>₹43,800/month (1st year), ₹45,000 (2nd year), ₹46,500 (3rd year) + ₹1,00,000/yr contingency grant</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dirty="0"/>
                        <a:t>Up to 3 years</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dirty="0"/>
                        <a:t>Open year-round; must join within 6 months of award</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dirty="0">
                          <a:hlinkClick r:id="rId8"/>
                        </a:rPr>
                        <a:t>UGC DSKPDF</a:t>
                      </a:r>
                      <a:endParaRPr lang="en-US" sz="1300" b="1" dirty="0"/>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06679459"/>
                  </a:ext>
                </a:extLst>
              </a:tr>
              <a:tr h="464143">
                <a:tc>
                  <a:txBody>
                    <a:bodyPr/>
                    <a:lstStyle/>
                    <a:p>
                      <a:pPr algn="ctr">
                        <a:buNone/>
                      </a:pPr>
                      <a:r>
                        <a:rPr lang="en-US" sz="1300" b="1"/>
                        <a:t>Rajarshi Chhatrapati Shahu Maharaj Merit Scholarship</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a:t>SC/Neo-Buddhist Postdocs from Maharashtra</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a:t>Travel, living allowance, contingency</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a:t>Up to 12 months</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dirty="0"/>
                        <a:t>30 Jun – 31 Oct 2025</a:t>
                      </a:r>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uNone/>
                      </a:pPr>
                      <a:r>
                        <a:rPr lang="en-US" sz="1300" b="1" dirty="0">
                          <a:hlinkClick r:id="rId9"/>
                        </a:rPr>
                        <a:t>Rajarshi Shahu Maharaj Scheme</a:t>
                      </a:r>
                      <a:endParaRPr lang="en-US" sz="1300" b="1" dirty="0"/>
                    </a:p>
                  </a:txBody>
                  <a:tcPr marL="29009" marR="29009" marT="14504" marB="14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85135690"/>
                  </a:ext>
                </a:extLst>
              </a:tr>
            </a:tbl>
          </a:graphicData>
        </a:graphic>
      </p:graphicFrame>
      <p:sp>
        <p:nvSpPr>
          <p:cNvPr id="3" name="TextBox 2">
            <a:extLst>
              <a:ext uri="{FF2B5EF4-FFF2-40B4-BE49-F238E27FC236}">
                <a16:creationId xmlns:a16="http://schemas.microsoft.com/office/drawing/2014/main" id="{AC87B1F7-2B29-8DB0-F715-6F42473B4BBB}"/>
              </a:ext>
            </a:extLst>
          </p:cNvPr>
          <p:cNvSpPr txBox="1"/>
          <p:nvPr/>
        </p:nvSpPr>
        <p:spPr>
          <a:xfrm>
            <a:off x="0" y="12112"/>
            <a:ext cx="12192000" cy="1077218"/>
          </a:xfrm>
          <a:prstGeom prst="rect">
            <a:avLst/>
          </a:prstGeom>
          <a:solidFill>
            <a:srgbClr val="002060"/>
          </a:solidFill>
          <a:scene3d>
            <a:camera prst="orthographicFront"/>
            <a:lightRig rig="threePt" dir="t"/>
          </a:scene3d>
          <a:sp3d>
            <a:bevelT/>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Scholarships &amp; Fellowships for </a:t>
            </a:r>
            <a:r>
              <a:rPr kumimoji="0" lang="en-US" sz="3200" b="1" i="0" u="none" strike="noStrike" kern="1200" cap="none" spc="0" normalizeH="0" baseline="0" noProof="0" dirty="0">
                <a:ln>
                  <a:noFill/>
                </a:ln>
                <a:solidFill>
                  <a:srgbClr val="0000FF"/>
                </a:solidFill>
                <a:effectLst/>
                <a:highlight>
                  <a:srgbClr val="00FF00"/>
                </a:highlight>
                <a:uLnTx/>
                <a:uFillTx/>
                <a:latin typeface="Times New Roman" panose="02020603050405020304" pitchFamily="18" charset="0"/>
                <a:ea typeface="+mn-ea"/>
                <a:cs typeface="Times New Roman" panose="02020603050405020304" pitchFamily="18" charset="0"/>
              </a:rPr>
              <a:t>Indian Postdoctoral Fellowships </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in Exchange Programs Abroad (2025–26)</a:t>
            </a:r>
            <a:endParaRPr kumimoji="0" lang="en-US" sz="3200" b="1" i="0" u="none" strike="noStrike" kern="1200" cap="none" spc="0" normalizeH="0" baseline="0" noProof="0" dirty="0">
              <a:ln>
                <a:noFill/>
              </a:ln>
              <a:solidFill>
                <a:srgbClr val="ED7D31">
                  <a:lumMod val="75000"/>
                </a:srgbClr>
              </a:solidFill>
              <a:effectLst/>
              <a:highlight>
                <a:srgbClr val="00FF00"/>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48921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F420AF-E30C-B6F6-6A32-40F154D1B86A}"/>
              </a:ext>
            </a:extLst>
          </p:cNvPr>
          <p:cNvPicPr>
            <a:picLocks noChangeAspect="1"/>
          </p:cNvPicPr>
          <p:nvPr/>
        </p:nvPicPr>
        <p:blipFill>
          <a:blip r:embed="rId2"/>
          <a:srcRect l="44033" t="4104" r="9838" b="-421"/>
          <a:stretch>
            <a:fillRect/>
          </a:stretch>
        </p:blipFill>
        <p:spPr>
          <a:xfrm>
            <a:off x="4446253" y="769440"/>
            <a:ext cx="7745747" cy="6088559"/>
          </a:xfrm>
          <a:prstGeom prst="rect">
            <a:avLst/>
          </a:prstGeom>
        </p:spPr>
      </p:pic>
      <p:pic>
        <p:nvPicPr>
          <p:cNvPr id="26626" name="Picture 2" descr="Generated image">
            <a:extLst>
              <a:ext uri="{FF2B5EF4-FFF2-40B4-BE49-F238E27FC236}">
                <a16:creationId xmlns:a16="http://schemas.microsoft.com/office/drawing/2014/main" id="{1A17A51C-09C1-4A09-23C2-4FA0625C5E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81" t="2141" r="16626" b="1729"/>
          <a:stretch>
            <a:fillRect/>
          </a:stretch>
        </p:blipFill>
        <p:spPr bwMode="auto">
          <a:xfrm>
            <a:off x="0" y="1105592"/>
            <a:ext cx="5511410" cy="5311833"/>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50285F7-562E-F40B-61D9-91D0CDB82785}"/>
              </a:ext>
            </a:extLst>
          </p:cNvPr>
          <p:cNvSpPr txBox="1"/>
          <p:nvPr/>
        </p:nvSpPr>
        <p:spPr>
          <a:xfrm>
            <a:off x="-1" y="0"/>
            <a:ext cx="12192001" cy="769441"/>
          </a:xfrm>
          <a:prstGeom prst="rect">
            <a:avLst/>
          </a:prstGeom>
          <a:solidFill>
            <a:srgbClr val="002060"/>
          </a:solidFill>
          <a:scene3d>
            <a:camera prst="orthographicFront"/>
            <a:lightRig rig="threePt" dir="t"/>
          </a:scene3d>
          <a:sp3d>
            <a:bevelT/>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Faculty Exchange / Visiting Fellowships</a:t>
            </a:r>
            <a:endParaRPr kumimoji="0" lang="en-US" sz="4400" b="1" i="0" u="none" strike="noStrike" kern="1200" cap="none" spc="0" normalizeH="0" baseline="0" noProof="0" dirty="0">
              <a:ln>
                <a:noFill/>
              </a:ln>
              <a:solidFill>
                <a:srgbClr val="00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76759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B9DF2CE-5C20-2B7A-AE69-063E9B575B05}"/>
              </a:ext>
            </a:extLst>
          </p:cNvPr>
          <p:cNvGraphicFramePr>
            <a:graphicFrameLocks noGrp="1"/>
          </p:cNvGraphicFramePr>
          <p:nvPr>
            <p:extLst>
              <p:ext uri="{D42A27DB-BD31-4B8C-83A1-F6EECF244321}">
                <p14:modId xmlns:p14="http://schemas.microsoft.com/office/powerpoint/2010/main" val="3114677496"/>
              </p:ext>
            </p:extLst>
          </p:nvPr>
        </p:nvGraphicFramePr>
        <p:xfrm>
          <a:off x="0" y="1298619"/>
          <a:ext cx="12192000" cy="4410299"/>
        </p:xfrm>
        <a:graphic>
          <a:graphicData uri="http://schemas.openxmlformats.org/drawingml/2006/table">
            <a:tbl>
              <a:tblPr>
                <a:effectLst>
                  <a:innerShdw blurRad="63500" dist="50800" dir="13500000">
                    <a:prstClr val="black">
                      <a:alpha val="50000"/>
                    </a:prstClr>
                  </a:innerShdw>
                </a:effectLst>
              </a:tblPr>
              <a:tblGrid>
                <a:gridCol w="2477193">
                  <a:extLst>
                    <a:ext uri="{9D8B030D-6E8A-4147-A177-3AD203B41FA5}">
                      <a16:colId xmlns:a16="http://schemas.microsoft.com/office/drawing/2014/main" val="879613681"/>
                    </a:ext>
                  </a:extLst>
                </a:gridCol>
                <a:gridCol w="2078182">
                  <a:extLst>
                    <a:ext uri="{9D8B030D-6E8A-4147-A177-3AD203B41FA5}">
                      <a16:colId xmlns:a16="http://schemas.microsoft.com/office/drawing/2014/main" val="2619501757"/>
                    </a:ext>
                  </a:extLst>
                </a:gridCol>
                <a:gridCol w="2128058">
                  <a:extLst>
                    <a:ext uri="{9D8B030D-6E8A-4147-A177-3AD203B41FA5}">
                      <a16:colId xmlns:a16="http://schemas.microsoft.com/office/drawing/2014/main" val="3255052098"/>
                    </a:ext>
                  </a:extLst>
                </a:gridCol>
                <a:gridCol w="1444567">
                  <a:extLst>
                    <a:ext uri="{9D8B030D-6E8A-4147-A177-3AD203B41FA5}">
                      <a16:colId xmlns:a16="http://schemas.microsoft.com/office/drawing/2014/main" val="2685994640"/>
                    </a:ext>
                  </a:extLst>
                </a:gridCol>
                <a:gridCol w="2032000">
                  <a:extLst>
                    <a:ext uri="{9D8B030D-6E8A-4147-A177-3AD203B41FA5}">
                      <a16:colId xmlns:a16="http://schemas.microsoft.com/office/drawing/2014/main" val="2179285694"/>
                    </a:ext>
                  </a:extLst>
                </a:gridCol>
                <a:gridCol w="2032000">
                  <a:extLst>
                    <a:ext uri="{9D8B030D-6E8A-4147-A177-3AD203B41FA5}">
                      <a16:colId xmlns:a16="http://schemas.microsoft.com/office/drawing/2014/main" val="3397265138"/>
                    </a:ext>
                  </a:extLst>
                </a:gridCol>
              </a:tblGrid>
              <a:tr h="362611">
                <a:tc>
                  <a:txBody>
                    <a:bodyPr/>
                    <a:lstStyle/>
                    <a:p>
                      <a:pPr algn="ctr">
                        <a:buNone/>
                      </a:pPr>
                      <a:r>
                        <a:rPr lang="en-US" sz="1800" b="1" dirty="0">
                          <a:solidFill>
                            <a:schemeClr val="bg1"/>
                          </a:solidFill>
                        </a:rPr>
                        <a:t>Program</a:t>
                      </a:r>
                    </a:p>
                  </a:txBody>
                  <a:tcPr marL="51802" marR="51802" marT="25901" marB="259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buNone/>
                      </a:pPr>
                      <a:r>
                        <a:rPr lang="en-US" sz="1800" b="1" dirty="0">
                          <a:solidFill>
                            <a:schemeClr val="bg1"/>
                          </a:solidFill>
                        </a:rPr>
                        <a:t>Eligibility</a:t>
                      </a:r>
                    </a:p>
                  </a:txBody>
                  <a:tcPr marL="51802" marR="51802" marT="25901" marB="259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buNone/>
                      </a:pPr>
                      <a:r>
                        <a:rPr lang="en-US" sz="1800" b="1" dirty="0">
                          <a:solidFill>
                            <a:schemeClr val="bg1"/>
                          </a:solidFill>
                        </a:rPr>
                        <a:t>Benefits / Coverage</a:t>
                      </a:r>
                    </a:p>
                  </a:txBody>
                  <a:tcPr marL="51802" marR="51802" marT="25901" marB="259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buNone/>
                      </a:pPr>
                      <a:r>
                        <a:rPr lang="en-US" sz="1800" b="1" dirty="0">
                          <a:solidFill>
                            <a:schemeClr val="bg1"/>
                          </a:solidFill>
                        </a:rPr>
                        <a:t>Duration</a:t>
                      </a:r>
                    </a:p>
                  </a:txBody>
                  <a:tcPr marL="51802" marR="51802" marT="25901" marB="259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buNone/>
                      </a:pPr>
                      <a:r>
                        <a:rPr lang="en-US" sz="1800" b="1" dirty="0">
                          <a:solidFill>
                            <a:schemeClr val="bg1"/>
                          </a:solidFill>
                        </a:rPr>
                        <a:t>Application Period</a:t>
                      </a:r>
                    </a:p>
                  </a:txBody>
                  <a:tcPr marL="51802" marR="51802" marT="25901" marB="259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buNone/>
                      </a:pPr>
                      <a:r>
                        <a:rPr lang="en-US" sz="1800" b="1" dirty="0">
                          <a:solidFill>
                            <a:schemeClr val="bg1"/>
                          </a:solidFill>
                        </a:rPr>
                        <a:t>Link / Source</a:t>
                      </a:r>
                    </a:p>
                  </a:txBody>
                  <a:tcPr marL="51802" marR="51802" marT="25901" marB="259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396454003"/>
                  </a:ext>
                </a:extLst>
              </a:tr>
              <a:tr h="673421">
                <a:tc>
                  <a:txBody>
                    <a:bodyPr/>
                    <a:lstStyle/>
                    <a:p>
                      <a:pPr algn="ctr">
                        <a:buNone/>
                      </a:pPr>
                      <a:r>
                        <a:rPr lang="en-US" sz="1800" b="1" dirty="0"/>
                        <a:t>VAIBHAV Faculty Fellowship</a:t>
                      </a:r>
                    </a:p>
                  </a:txBody>
                  <a:tcPr marL="51802" marR="51802" marT="25901" marB="259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800" b="1" dirty="0"/>
                        <a:t>Indian faculty in academia or R&amp;D</a:t>
                      </a:r>
                    </a:p>
                  </a:txBody>
                  <a:tcPr marL="51802" marR="51802" marT="25901" marB="259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800" b="1"/>
                        <a:t>Travel, accommodation, research support</a:t>
                      </a:r>
                    </a:p>
                  </a:txBody>
                  <a:tcPr marL="51802" marR="51802" marT="25901" marB="259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800" b="1" dirty="0"/>
                        <a:t>2 months/year</a:t>
                      </a:r>
                    </a:p>
                  </a:txBody>
                  <a:tcPr marL="51802" marR="51802" marT="25901" marB="259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800" b="1"/>
                        <a:t>15 Apr – 30 May 2025</a:t>
                      </a:r>
                    </a:p>
                  </a:txBody>
                  <a:tcPr marL="51802" marR="51802" marT="25901" marB="259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800" b="1" dirty="0">
                          <a:hlinkClick r:id="rId2"/>
                        </a:rPr>
                        <a:t>DST VAIBHAV</a:t>
                      </a:r>
                      <a:endParaRPr lang="en-US" sz="1800" b="1" dirty="0"/>
                    </a:p>
                  </a:txBody>
                  <a:tcPr marL="51802" marR="51802" marT="25901" marB="259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901435998"/>
                  </a:ext>
                </a:extLst>
              </a:tr>
              <a:tr h="828826">
                <a:tc>
                  <a:txBody>
                    <a:bodyPr/>
                    <a:lstStyle/>
                    <a:p>
                      <a:pPr algn="ctr">
                        <a:buNone/>
                      </a:pPr>
                      <a:r>
                        <a:rPr lang="en-US" sz="1800" b="1"/>
                        <a:t>Indian Technical and Economic Cooperation (ITEC) Faculty Programs</a:t>
                      </a:r>
                    </a:p>
                  </a:txBody>
                  <a:tcPr marL="51802" marR="51802" marT="25901" marB="259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800" b="1" dirty="0"/>
                        <a:t>Indian faculty in recognized institutions</a:t>
                      </a:r>
                    </a:p>
                  </a:txBody>
                  <a:tcPr marL="51802" marR="51802" marT="25901" marB="259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800" b="1" dirty="0"/>
                        <a:t>Travel, accommodation, living allowance, training</a:t>
                      </a:r>
                    </a:p>
                  </a:txBody>
                  <a:tcPr marL="51802" marR="51802" marT="25901" marB="259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800" b="1" dirty="0"/>
                        <a:t>2–4 weeks</a:t>
                      </a:r>
                    </a:p>
                  </a:txBody>
                  <a:tcPr marL="51802" marR="51802" marT="25901" marB="259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800" b="1"/>
                        <a:t>Rolling; check embassy / MHRD</a:t>
                      </a:r>
                    </a:p>
                  </a:txBody>
                  <a:tcPr marL="51802" marR="51802" marT="25901" marB="259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800" b="1">
                          <a:hlinkClick r:id="rId3"/>
                        </a:rPr>
                        <a:t>ITEC Programs</a:t>
                      </a:r>
                      <a:endParaRPr lang="en-US" sz="1800" b="1"/>
                    </a:p>
                  </a:txBody>
                  <a:tcPr marL="51802" marR="51802" marT="25901" marB="259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006164757"/>
                  </a:ext>
                </a:extLst>
              </a:tr>
              <a:tr h="828826">
                <a:tc>
                  <a:txBody>
                    <a:bodyPr/>
                    <a:lstStyle/>
                    <a:p>
                      <a:pPr algn="ctr">
                        <a:buNone/>
                      </a:pPr>
                      <a:r>
                        <a:rPr lang="en-US" sz="1800" b="1"/>
                        <a:t>National Science &amp; Engineering Research Board (SERB) Visiting Faculty Program</a:t>
                      </a:r>
                    </a:p>
                  </a:txBody>
                  <a:tcPr marL="51802" marR="51802" marT="25901" marB="259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800" b="1"/>
                        <a:t>Faculty with PhD in science/engineering</a:t>
                      </a:r>
                    </a:p>
                  </a:txBody>
                  <a:tcPr marL="51802" marR="51802" marT="25901" marB="259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800" b="1"/>
                        <a:t>Research grant, travel allowance, contingency</a:t>
                      </a:r>
                    </a:p>
                  </a:txBody>
                  <a:tcPr marL="51802" marR="51802" marT="25901" marB="259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800" b="1" dirty="0"/>
                        <a:t>1–6 months</a:t>
                      </a:r>
                    </a:p>
                  </a:txBody>
                  <a:tcPr marL="51802" marR="51802" marT="25901" marB="259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800" b="1" dirty="0"/>
                        <a:t>Varies; annual call</a:t>
                      </a:r>
                    </a:p>
                  </a:txBody>
                  <a:tcPr marL="51802" marR="51802" marT="25901" marB="259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800" b="1" dirty="0">
                          <a:hlinkClick r:id="rId4"/>
                        </a:rPr>
                        <a:t>SERB Faculty Programs</a:t>
                      </a:r>
                      <a:endParaRPr lang="en-US" sz="1800" b="1" dirty="0"/>
                    </a:p>
                  </a:txBody>
                  <a:tcPr marL="51802" marR="51802" marT="25901" marB="259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477889571"/>
                  </a:ext>
                </a:extLst>
              </a:tr>
              <a:tr h="828826">
                <a:tc>
                  <a:txBody>
                    <a:bodyPr/>
                    <a:lstStyle/>
                    <a:p>
                      <a:pPr algn="ctr">
                        <a:buNone/>
                      </a:pPr>
                      <a:r>
                        <a:rPr lang="en-US" sz="1800" b="1" dirty="0"/>
                        <a:t>AICTE International Faculty Exchange Program</a:t>
                      </a:r>
                    </a:p>
                  </a:txBody>
                  <a:tcPr marL="51802" marR="51802" marT="25901" marB="259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800" b="1"/>
                        <a:t>Faculty from AICTE-approved institutions</a:t>
                      </a:r>
                    </a:p>
                  </a:txBody>
                  <a:tcPr marL="51802" marR="51802" marT="25901" marB="259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800" b="1"/>
                        <a:t>Travel, accommodation, stipend</a:t>
                      </a:r>
                    </a:p>
                  </a:txBody>
                  <a:tcPr marL="51802" marR="51802" marT="25901" marB="259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800" b="1"/>
                        <a:t>1–3 months</a:t>
                      </a:r>
                    </a:p>
                  </a:txBody>
                  <a:tcPr marL="51802" marR="51802" marT="25901" marB="259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800" b="1" dirty="0"/>
                        <a:t>Rolling; check AICTE portal</a:t>
                      </a:r>
                    </a:p>
                  </a:txBody>
                  <a:tcPr marL="51802" marR="51802" marT="25901" marB="259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800" b="1" dirty="0">
                          <a:hlinkClick r:id="rId5"/>
                        </a:rPr>
                        <a:t>AICTE Exchange</a:t>
                      </a:r>
                      <a:endParaRPr lang="en-US" sz="1800" b="1" dirty="0"/>
                    </a:p>
                  </a:txBody>
                  <a:tcPr marL="51802" marR="51802" marT="25901" marB="259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85297646"/>
                  </a:ext>
                </a:extLst>
              </a:tr>
            </a:tbl>
          </a:graphicData>
        </a:graphic>
      </p:graphicFrame>
      <p:sp>
        <p:nvSpPr>
          <p:cNvPr id="3" name="TextBox 2">
            <a:extLst>
              <a:ext uri="{FF2B5EF4-FFF2-40B4-BE49-F238E27FC236}">
                <a16:creationId xmlns:a16="http://schemas.microsoft.com/office/drawing/2014/main" id="{0693BABF-9197-F1F3-239B-BEA000EC0E02}"/>
              </a:ext>
            </a:extLst>
          </p:cNvPr>
          <p:cNvSpPr txBox="1"/>
          <p:nvPr/>
        </p:nvSpPr>
        <p:spPr>
          <a:xfrm>
            <a:off x="0" y="12112"/>
            <a:ext cx="12192000" cy="1200329"/>
          </a:xfrm>
          <a:prstGeom prst="rect">
            <a:avLst/>
          </a:prstGeom>
          <a:solidFill>
            <a:srgbClr val="002060"/>
          </a:solidFill>
          <a:scene3d>
            <a:camera prst="orthographicFront"/>
            <a:lightRig rig="threePt" dir="t"/>
          </a:scene3d>
          <a:sp3d>
            <a:bevelT/>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Indian Faculty Exchange / Visiting Fellowships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Exchange Programs Abroad (2025–26)</a:t>
            </a:r>
            <a:endParaRPr kumimoji="0" lang="en-US" sz="3600" b="1" i="0" u="none" strike="noStrike" kern="1200" cap="none" spc="0" normalizeH="0" baseline="0" noProof="0" dirty="0">
              <a:ln>
                <a:noFill/>
              </a:ln>
              <a:solidFill>
                <a:srgbClr val="ED7D31">
                  <a:lumMod val="75000"/>
                </a:srgbClr>
              </a:solidFill>
              <a:effectLst/>
              <a:highlight>
                <a:srgbClr val="00FF00"/>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46339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9E4A3-B604-4A2A-39F2-CD530B1ED6D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7337CAA-1EDF-0214-6A06-DD79AEF4CA78}"/>
              </a:ext>
            </a:extLst>
          </p:cNvPr>
          <p:cNvSpPr txBox="1"/>
          <p:nvPr/>
        </p:nvSpPr>
        <p:spPr>
          <a:xfrm>
            <a:off x="0" y="12112"/>
            <a:ext cx="12192000" cy="1200329"/>
          </a:xfrm>
          <a:prstGeom prst="rect">
            <a:avLst/>
          </a:prstGeom>
          <a:solidFill>
            <a:srgbClr val="002060"/>
          </a:solidFill>
          <a:scene3d>
            <a:camera prst="orthographicFront"/>
            <a:lightRig rig="threePt" dir="t"/>
          </a:scene3d>
          <a:sp3d>
            <a:bevelT/>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International Faculty Exchange / Visiting Fellowships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Exchange Programs Abroad (2025–26)</a:t>
            </a:r>
            <a:endParaRPr kumimoji="0" lang="en-US" sz="3600" b="1" i="0" u="none" strike="noStrike" kern="1200" cap="none" spc="0" normalizeH="0" baseline="0" noProof="0" dirty="0">
              <a:ln>
                <a:noFill/>
              </a:ln>
              <a:solidFill>
                <a:srgbClr val="ED7D31">
                  <a:lumMod val="75000"/>
                </a:srgbClr>
              </a:solidFill>
              <a:effectLst/>
              <a:highlight>
                <a:srgbClr val="00FF00"/>
              </a:highlight>
              <a:uLnTx/>
              <a:uFillTx/>
              <a:latin typeface="Times New Roman" panose="02020603050405020304" pitchFamily="18" charset="0"/>
              <a:ea typeface="+mn-ea"/>
              <a:cs typeface="Times New Roman" panose="02020603050405020304" pitchFamily="18" charset="0"/>
            </a:endParaRPr>
          </a:p>
        </p:txBody>
      </p:sp>
      <p:graphicFrame>
        <p:nvGraphicFramePr>
          <p:cNvPr id="4" name="Table 3">
            <a:extLst>
              <a:ext uri="{FF2B5EF4-FFF2-40B4-BE49-F238E27FC236}">
                <a16:creationId xmlns:a16="http://schemas.microsoft.com/office/drawing/2014/main" id="{B3FD112B-6DED-DD48-797E-18267D0A0BAE}"/>
              </a:ext>
            </a:extLst>
          </p:cNvPr>
          <p:cNvGraphicFramePr>
            <a:graphicFrameLocks noGrp="1"/>
          </p:cNvGraphicFramePr>
          <p:nvPr>
            <p:extLst/>
          </p:nvPr>
        </p:nvGraphicFramePr>
        <p:xfrm>
          <a:off x="0" y="1262316"/>
          <a:ext cx="12192000" cy="5552409"/>
        </p:xfrm>
        <a:graphic>
          <a:graphicData uri="http://schemas.openxmlformats.org/drawingml/2006/table">
            <a:tbl>
              <a:tblPr/>
              <a:tblGrid>
                <a:gridCol w="3042458">
                  <a:extLst>
                    <a:ext uri="{9D8B030D-6E8A-4147-A177-3AD203B41FA5}">
                      <a16:colId xmlns:a16="http://schemas.microsoft.com/office/drawing/2014/main" val="2077406694"/>
                    </a:ext>
                  </a:extLst>
                </a:gridCol>
                <a:gridCol w="1629295">
                  <a:extLst>
                    <a:ext uri="{9D8B030D-6E8A-4147-A177-3AD203B41FA5}">
                      <a16:colId xmlns:a16="http://schemas.microsoft.com/office/drawing/2014/main" val="1588057425"/>
                    </a:ext>
                  </a:extLst>
                </a:gridCol>
                <a:gridCol w="1995054">
                  <a:extLst>
                    <a:ext uri="{9D8B030D-6E8A-4147-A177-3AD203B41FA5}">
                      <a16:colId xmlns:a16="http://schemas.microsoft.com/office/drawing/2014/main" val="3993878729"/>
                    </a:ext>
                  </a:extLst>
                </a:gridCol>
                <a:gridCol w="1911928">
                  <a:extLst>
                    <a:ext uri="{9D8B030D-6E8A-4147-A177-3AD203B41FA5}">
                      <a16:colId xmlns:a16="http://schemas.microsoft.com/office/drawing/2014/main" val="4136648827"/>
                    </a:ext>
                  </a:extLst>
                </a:gridCol>
                <a:gridCol w="1581265">
                  <a:extLst>
                    <a:ext uri="{9D8B030D-6E8A-4147-A177-3AD203B41FA5}">
                      <a16:colId xmlns:a16="http://schemas.microsoft.com/office/drawing/2014/main" val="2661215244"/>
                    </a:ext>
                  </a:extLst>
                </a:gridCol>
                <a:gridCol w="2032000">
                  <a:extLst>
                    <a:ext uri="{9D8B030D-6E8A-4147-A177-3AD203B41FA5}">
                      <a16:colId xmlns:a16="http://schemas.microsoft.com/office/drawing/2014/main" val="1232427013"/>
                    </a:ext>
                  </a:extLst>
                </a:gridCol>
              </a:tblGrid>
              <a:tr h="237964">
                <a:tc>
                  <a:txBody>
                    <a:bodyPr/>
                    <a:lstStyle/>
                    <a:p>
                      <a:pPr algn="ctr">
                        <a:buNone/>
                      </a:pPr>
                      <a:r>
                        <a:rPr lang="en-US" sz="2000" b="1" dirty="0">
                          <a:solidFill>
                            <a:schemeClr val="bg1"/>
                          </a:solidFill>
                        </a:rPr>
                        <a:t>Program</a:t>
                      </a:r>
                      <a:endParaRPr lang="en-US" sz="2000" dirty="0">
                        <a:solidFill>
                          <a:schemeClr val="bg1"/>
                        </a:solidFill>
                      </a:endParaRP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buNone/>
                      </a:pPr>
                      <a:r>
                        <a:rPr lang="en-US" sz="2000" b="1" dirty="0">
                          <a:solidFill>
                            <a:schemeClr val="bg1"/>
                          </a:solidFill>
                        </a:rPr>
                        <a:t>Eligibility</a:t>
                      </a:r>
                      <a:endParaRPr lang="en-US" sz="2000" dirty="0">
                        <a:solidFill>
                          <a:schemeClr val="bg1"/>
                        </a:solidFill>
                      </a:endParaRP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buNone/>
                      </a:pPr>
                      <a:r>
                        <a:rPr lang="en-US" sz="2000" b="1" dirty="0">
                          <a:solidFill>
                            <a:schemeClr val="bg1"/>
                          </a:solidFill>
                        </a:rPr>
                        <a:t>Benefits / Coverage</a:t>
                      </a:r>
                      <a:endParaRPr lang="en-US" sz="2000" dirty="0">
                        <a:solidFill>
                          <a:schemeClr val="bg1"/>
                        </a:solidFill>
                      </a:endParaRP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buNone/>
                      </a:pPr>
                      <a:r>
                        <a:rPr lang="en-US" sz="2000" b="1" dirty="0">
                          <a:solidFill>
                            <a:schemeClr val="bg1"/>
                          </a:solidFill>
                        </a:rPr>
                        <a:t>Duration</a:t>
                      </a:r>
                      <a:endParaRPr lang="en-US" sz="2000" dirty="0">
                        <a:solidFill>
                          <a:schemeClr val="bg1"/>
                        </a:solidFill>
                      </a:endParaRP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buNone/>
                      </a:pPr>
                      <a:r>
                        <a:rPr lang="en-US" sz="2000" b="1" dirty="0">
                          <a:solidFill>
                            <a:schemeClr val="bg1"/>
                          </a:solidFill>
                        </a:rPr>
                        <a:t>Application Period</a:t>
                      </a:r>
                      <a:endParaRPr lang="en-US" sz="2000" dirty="0">
                        <a:solidFill>
                          <a:schemeClr val="bg1"/>
                        </a:solidFill>
                      </a:endParaRP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buNone/>
                      </a:pPr>
                      <a:r>
                        <a:rPr lang="en-US" sz="2000" b="1" dirty="0">
                          <a:solidFill>
                            <a:schemeClr val="bg1"/>
                          </a:solidFill>
                        </a:rPr>
                        <a:t>Link / Source</a:t>
                      </a:r>
                      <a:endParaRPr lang="en-US" sz="2000" dirty="0">
                        <a:solidFill>
                          <a:schemeClr val="bg1"/>
                        </a:solidFill>
                      </a:endParaRP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530183161"/>
                  </a:ext>
                </a:extLst>
              </a:tr>
              <a:tr h="645902">
                <a:tc>
                  <a:txBody>
                    <a:bodyPr/>
                    <a:lstStyle/>
                    <a:p>
                      <a:pPr algn="ctr">
                        <a:buNone/>
                      </a:pPr>
                      <a:r>
                        <a:rPr lang="en-US" sz="1520" b="1" dirty="0"/>
                        <a:t>Fulbright-Nehru Academic &amp; Professional Excellence (Faculty Exchange, USA)</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dirty="0"/>
                        <a:t>Indian faculty with PhD</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a:t>Travel, living allowance, health insurance</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a:t>3–6 months</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nb-NO" sz="1520" b="1"/>
                        <a:t>15 Jul – 15 Sep 2025</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a:hlinkClick r:id="rId2"/>
                        </a:rPr>
                        <a:t>Fulbright-Nehru</a:t>
                      </a:r>
                      <a:endParaRPr lang="en-US" sz="1520" b="1"/>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17787946"/>
                  </a:ext>
                </a:extLst>
              </a:tr>
              <a:tr h="339948">
                <a:tc>
                  <a:txBody>
                    <a:bodyPr/>
                    <a:lstStyle/>
                    <a:p>
                      <a:pPr algn="ctr">
                        <a:buNone/>
                      </a:pPr>
                      <a:r>
                        <a:rPr lang="en-US" sz="1520" b="1" dirty="0"/>
                        <a:t>Commonwealth Academic Staff Fellowship (UK)</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a:t>Faculty from Indian universities</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dirty="0"/>
                        <a:t>Travel, living allowance, accommodation</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dirty="0"/>
                        <a:t>1–6 months</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a:t>Varies; annual</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a:hlinkClick r:id="rId3"/>
                        </a:rPr>
                        <a:t>Commonwealth Fellowships</a:t>
                      </a:r>
                      <a:endParaRPr lang="en-US" sz="1520" b="1"/>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330949673"/>
                  </a:ext>
                </a:extLst>
              </a:tr>
              <a:tr h="645902">
                <a:tc>
                  <a:txBody>
                    <a:bodyPr/>
                    <a:lstStyle/>
                    <a:p>
                      <a:pPr algn="ctr">
                        <a:buNone/>
                      </a:pPr>
                      <a:r>
                        <a:rPr lang="en-US" sz="1520" b="1" dirty="0"/>
                        <a:t>Humboldt Research Fellowship for Experienced Researchers (Germany)</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dirty="0"/>
                        <a:t>Faculty with PhD &amp; significant research experience</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dirty="0"/>
                        <a:t>Monthly stipend (~€3,150), travel, research funds</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dirty="0"/>
                        <a:t>6–24 months</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a:t>Rolling</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a:hlinkClick r:id="rId4"/>
                        </a:rPr>
                        <a:t>Humboldt Fellowship</a:t>
                      </a:r>
                      <a:endParaRPr lang="en-US" sz="1520" b="1"/>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593945332"/>
                  </a:ext>
                </a:extLst>
              </a:tr>
              <a:tr h="543917">
                <a:tc>
                  <a:txBody>
                    <a:bodyPr/>
                    <a:lstStyle/>
                    <a:p>
                      <a:pPr algn="ctr">
                        <a:buNone/>
                      </a:pPr>
                      <a:r>
                        <a:rPr lang="en-US" sz="1520" b="1"/>
                        <a:t>DAAD Visiting Professorship / Research Grants (Germany)</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a:t>Faculty or senior researchers</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dirty="0"/>
                        <a:t>Travel, monthly stipend, accommodation, research support</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dirty="0"/>
                        <a:t>1–6 months</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dirty="0"/>
                        <a:t>Varies; annual</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dirty="0">
                          <a:hlinkClick r:id="rId5"/>
                        </a:rPr>
                        <a:t>DAAD Faculty Programs</a:t>
                      </a:r>
                      <a:endParaRPr lang="en-US" sz="1520" b="1" dirty="0"/>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474717443"/>
                  </a:ext>
                </a:extLst>
              </a:tr>
              <a:tr h="645902">
                <a:tc>
                  <a:txBody>
                    <a:bodyPr/>
                    <a:lstStyle/>
                    <a:p>
                      <a:pPr algn="ctr">
                        <a:buNone/>
                      </a:pPr>
                      <a:r>
                        <a:rPr lang="en-US" sz="1520" b="1"/>
                        <a:t>Taiwan International Faculty Fellowship Programs (TEEP / IIPP)</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a:t>Faculty from Indian institutions</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a:t>Travel, accommodation, stipend (varies)</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dirty="0"/>
                        <a:t>1–6 months</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dirty="0"/>
                        <a:t>Varies by institution</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dirty="0">
                          <a:hlinkClick r:id="rId6"/>
                        </a:rPr>
                        <a:t>TEEP / IIPP</a:t>
                      </a:r>
                      <a:endParaRPr lang="en-US" sz="1520" b="1" dirty="0"/>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104370140"/>
                  </a:ext>
                </a:extLst>
              </a:tr>
              <a:tr h="441933">
                <a:tc>
                  <a:txBody>
                    <a:bodyPr/>
                    <a:lstStyle/>
                    <a:p>
                      <a:pPr algn="ctr">
                        <a:buNone/>
                      </a:pPr>
                      <a:r>
                        <a:rPr lang="en-US" sz="1520" b="1"/>
                        <a:t>K.C. Mahindra Fellowships / INSA Visiting Scientists</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a:t>Senior Indian faculty</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a:t>Travel, accommodation, contingency</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dirty="0"/>
                        <a:t>1–3 months</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dirty="0"/>
                        <a:t>Varies annually</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dirty="0">
                          <a:hlinkClick r:id="rId7"/>
                        </a:rPr>
                        <a:t>INSA Visiting Scientists</a:t>
                      </a:r>
                      <a:endParaRPr lang="en-US" sz="1520" b="1" dirty="0"/>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772779820"/>
                  </a:ext>
                </a:extLst>
              </a:tr>
              <a:tr h="849871">
                <a:tc>
                  <a:txBody>
                    <a:bodyPr/>
                    <a:lstStyle/>
                    <a:p>
                      <a:pPr algn="ctr">
                        <a:buNone/>
                      </a:pPr>
                      <a:r>
                        <a:rPr lang="en-US" sz="1520" b="1"/>
                        <a:t>Global Faculty Exchange Programs (Various Universities, e.g., USA/UK/Australia)</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a:t>Indian faculty with PhD</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a:t>Travel, accommodation, research support, stipend</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a:t>1–12 months</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a:t>Varies by host institution</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1520" b="1" dirty="0"/>
                        <a:t>Check individual university portals</a:t>
                      </a:r>
                    </a:p>
                  </a:txBody>
                  <a:tcPr marL="33995" marR="33995" marT="16997" marB="16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828186979"/>
                  </a:ext>
                </a:extLst>
              </a:tr>
            </a:tbl>
          </a:graphicData>
        </a:graphic>
      </p:graphicFrame>
    </p:spTree>
    <p:extLst>
      <p:ext uri="{BB962C8B-B14F-4D97-AF65-F5344CB8AC3E}">
        <p14:creationId xmlns:p14="http://schemas.microsoft.com/office/powerpoint/2010/main" val="2951274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DA6706-29E5-E718-655D-09DEF4465F18}"/>
              </a:ext>
            </a:extLst>
          </p:cNvPr>
          <p:cNvPicPr>
            <a:picLocks noChangeAspect="1"/>
          </p:cNvPicPr>
          <p:nvPr/>
        </p:nvPicPr>
        <p:blipFill>
          <a:blip r:embed="rId3"/>
          <a:stretch>
            <a:fillRect/>
          </a:stretch>
        </p:blipFill>
        <p:spPr>
          <a:xfrm>
            <a:off x="61462" y="913261"/>
            <a:ext cx="2724047" cy="2650729"/>
          </a:xfrm>
          <a:prstGeom prst="rect">
            <a:avLst/>
          </a:prstGeom>
        </p:spPr>
      </p:pic>
      <p:pic>
        <p:nvPicPr>
          <p:cNvPr id="7" name="Picture 6">
            <a:extLst>
              <a:ext uri="{FF2B5EF4-FFF2-40B4-BE49-F238E27FC236}">
                <a16:creationId xmlns:a16="http://schemas.microsoft.com/office/drawing/2014/main" id="{3F46045F-FC9D-5383-AAD0-E9F1ACCB3A47}"/>
              </a:ext>
            </a:extLst>
          </p:cNvPr>
          <p:cNvPicPr>
            <a:picLocks noChangeAspect="1"/>
          </p:cNvPicPr>
          <p:nvPr/>
        </p:nvPicPr>
        <p:blipFill>
          <a:blip r:embed="rId4"/>
          <a:stretch>
            <a:fillRect/>
          </a:stretch>
        </p:blipFill>
        <p:spPr>
          <a:xfrm>
            <a:off x="743981" y="3682463"/>
            <a:ext cx="3436181" cy="3045267"/>
          </a:xfrm>
          <a:prstGeom prst="rect">
            <a:avLst/>
          </a:prstGeom>
        </p:spPr>
      </p:pic>
      <p:pic>
        <p:nvPicPr>
          <p:cNvPr id="8" name="Picture 7">
            <a:extLst>
              <a:ext uri="{FF2B5EF4-FFF2-40B4-BE49-F238E27FC236}">
                <a16:creationId xmlns:a16="http://schemas.microsoft.com/office/drawing/2014/main" id="{0FAA4112-67CB-3169-C01B-DC28BF8F10E7}"/>
              </a:ext>
            </a:extLst>
          </p:cNvPr>
          <p:cNvPicPr>
            <a:picLocks noChangeAspect="1"/>
          </p:cNvPicPr>
          <p:nvPr/>
        </p:nvPicPr>
        <p:blipFill>
          <a:blip r:embed="rId5"/>
          <a:stretch>
            <a:fillRect/>
          </a:stretch>
        </p:blipFill>
        <p:spPr>
          <a:xfrm>
            <a:off x="3211146" y="651944"/>
            <a:ext cx="3131051" cy="3045267"/>
          </a:xfrm>
          <a:prstGeom prst="rect">
            <a:avLst/>
          </a:prstGeom>
        </p:spPr>
      </p:pic>
      <p:pic>
        <p:nvPicPr>
          <p:cNvPr id="9" name="Picture 8">
            <a:extLst>
              <a:ext uri="{FF2B5EF4-FFF2-40B4-BE49-F238E27FC236}">
                <a16:creationId xmlns:a16="http://schemas.microsoft.com/office/drawing/2014/main" id="{57C294D5-7E03-5B15-36ED-DA68F49FDD79}"/>
              </a:ext>
            </a:extLst>
          </p:cNvPr>
          <p:cNvPicPr>
            <a:picLocks noChangeAspect="1"/>
          </p:cNvPicPr>
          <p:nvPr/>
        </p:nvPicPr>
        <p:blipFill>
          <a:blip r:embed="rId6"/>
          <a:stretch>
            <a:fillRect/>
          </a:stretch>
        </p:blipFill>
        <p:spPr>
          <a:xfrm>
            <a:off x="6511165" y="707886"/>
            <a:ext cx="2864319" cy="2891816"/>
          </a:xfrm>
          <a:prstGeom prst="rect">
            <a:avLst/>
          </a:prstGeom>
        </p:spPr>
      </p:pic>
      <p:pic>
        <p:nvPicPr>
          <p:cNvPr id="13" name="Picture 12">
            <a:extLst>
              <a:ext uri="{FF2B5EF4-FFF2-40B4-BE49-F238E27FC236}">
                <a16:creationId xmlns:a16="http://schemas.microsoft.com/office/drawing/2014/main" id="{232385C4-EDAC-6973-DFAC-BBD2724278DD}"/>
              </a:ext>
            </a:extLst>
          </p:cNvPr>
          <p:cNvPicPr>
            <a:picLocks noChangeAspect="1"/>
          </p:cNvPicPr>
          <p:nvPr/>
        </p:nvPicPr>
        <p:blipFill>
          <a:blip r:embed="rId7"/>
          <a:stretch>
            <a:fillRect/>
          </a:stretch>
        </p:blipFill>
        <p:spPr>
          <a:xfrm>
            <a:off x="4734028" y="3856265"/>
            <a:ext cx="3216338" cy="2871465"/>
          </a:xfrm>
          <a:prstGeom prst="rect">
            <a:avLst/>
          </a:prstGeom>
        </p:spPr>
      </p:pic>
      <p:pic>
        <p:nvPicPr>
          <p:cNvPr id="14" name="Picture 13">
            <a:extLst>
              <a:ext uri="{FF2B5EF4-FFF2-40B4-BE49-F238E27FC236}">
                <a16:creationId xmlns:a16="http://schemas.microsoft.com/office/drawing/2014/main" id="{2F15E726-E929-2505-6F80-0E6D154C0207}"/>
              </a:ext>
            </a:extLst>
          </p:cNvPr>
          <p:cNvPicPr>
            <a:picLocks noChangeAspect="1"/>
          </p:cNvPicPr>
          <p:nvPr/>
        </p:nvPicPr>
        <p:blipFill>
          <a:blip r:embed="rId8"/>
          <a:stretch>
            <a:fillRect/>
          </a:stretch>
        </p:blipFill>
        <p:spPr>
          <a:xfrm>
            <a:off x="9544452" y="820383"/>
            <a:ext cx="2714649" cy="2871465"/>
          </a:xfrm>
          <a:prstGeom prst="rect">
            <a:avLst/>
          </a:prstGeom>
        </p:spPr>
      </p:pic>
      <p:pic>
        <p:nvPicPr>
          <p:cNvPr id="15" name="Picture 14">
            <a:extLst>
              <a:ext uri="{FF2B5EF4-FFF2-40B4-BE49-F238E27FC236}">
                <a16:creationId xmlns:a16="http://schemas.microsoft.com/office/drawing/2014/main" id="{005F9693-CB2C-6FE2-53BE-2B2CB49AFEDD}"/>
              </a:ext>
            </a:extLst>
          </p:cNvPr>
          <p:cNvPicPr>
            <a:picLocks noChangeAspect="1"/>
          </p:cNvPicPr>
          <p:nvPr/>
        </p:nvPicPr>
        <p:blipFill>
          <a:blip r:embed="rId9"/>
          <a:stretch>
            <a:fillRect/>
          </a:stretch>
        </p:blipFill>
        <p:spPr>
          <a:xfrm>
            <a:off x="8504232" y="3788884"/>
            <a:ext cx="3217709" cy="2779801"/>
          </a:xfrm>
          <a:prstGeom prst="rect">
            <a:avLst/>
          </a:prstGeom>
        </p:spPr>
      </p:pic>
      <p:sp>
        <p:nvSpPr>
          <p:cNvPr id="16" name="TextBox 15">
            <a:extLst>
              <a:ext uri="{FF2B5EF4-FFF2-40B4-BE49-F238E27FC236}">
                <a16:creationId xmlns:a16="http://schemas.microsoft.com/office/drawing/2014/main" id="{8D3521BE-48C9-A029-5A3C-89B8CF368CD3}"/>
              </a:ext>
            </a:extLst>
          </p:cNvPr>
          <p:cNvSpPr txBox="1"/>
          <p:nvPr/>
        </p:nvSpPr>
        <p:spPr>
          <a:xfrm>
            <a:off x="0" y="0"/>
            <a:ext cx="12192000" cy="707886"/>
          </a:xfrm>
          <a:prstGeom prst="rect">
            <a:avLst/>
          </a:prstGeom>
          <a:solidFill>
            <a:srgbClr val="002060"/>
          </a:solidFill>
          <a:effectLst>
            <a:glow rad="101600">
              <a:schemeClr val="accent4">
                <a:satMod val="175000"/>
                <a:alpha val="40000"/>
              </a:schemeClr>
            </a:glow>
          </a:effectLst>
          <a:scene3d>
            <a:camera prst="orthographicFront"/>
            <a:lightRig rig="threePt" dir="t"/>
          </a:scene3d>
          <a:sp3d>
            <a:bevelT/>
          </a:sp3d>
        </p:spPr>
        <p:txBody>
          <a:bodyPr wrap="square">
            <a:spAutoFit/>
          </a:bodyPr>
          <a:lstStyle/>
          <a:p>
            <a:pPr algn="ctr"/>
            <a:r>
              <a:rPr lang="en-US" sz="4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Our Duties towards Excellence </a:t>
            </a:r>
          </a:p>
        </p:txBody>
      </p:sp>
    </p:spTree>
    <p:extLst>
      <p:ext uri="{BB962C8B-B14F-4D97-AF65-F5344CB8AC3E}">
        <p14:creationId xmlns:p14="http://schemas.microsoft.com/office/powerpoint/2010/main" val="2491289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398A55-C9AF-008A-867E-283E59B18059}"/>
              </a:ext>
            </a:extLst>
          </p:cNvPr>
          <p:cNvPicPr>
            <a:picLocks noChangeAspect="1"/>
          </p:cNvPicPr>
          <p:nvPr/>
        </p:nvPicPr>
        <p:blipFill>
          <a:blip r:embed="rId2"/>
          <a:srcRect l="33800" t="26357" r="29355" b="15986"/>
          <a:stretch>
            <a:fillRect/>
          </a:stretch>
        </p:blipFill>
        <p:spPr>
          <a:xfrm>
            <a:off x="37280" y="1434180"/>
            <a:ext cx="5761639" cy="5071653"/>
          </a:xfrm>
          <a:prstGeom prst="rect">
            <a:avLst/>
          </a:prstGeom>
        </p:spPr>
      </p:pic>
      <p:pic>
        <p:nvPicPr>
          <p:cNvPr id="5" name="Picture 4">
            <a:extLst>
              <a:ext uri="{FF2B5EF4-FFF2-40B4-BE49-F238E27FC236}">
                <a16:creationId xmlns:a16="http://schemas.microsoft.com/office/drawing/2014/main" id="{7E0096D6-B74D-EA51-F60B-6B4FAA2113CC}"/>
              </a:ext>
            </a:extLst>
          </p:cNvPr>
          <p:cNvPicPr>
            <a:picLocks noChangeAspect="1"/>
          </p:cNvPicPr>
          <p:nvPr/>
        </p:nvPicPr>
        <p:blipFill>
          <a:blip r:embed="rId3"/>
          <a:srcRect l="33791" t="21648" r="34031" b="16702"/>
          <a:stretch>
            <a:fillRect/>
          </a:stretch>
        </p:blipFill>
        <p:spPr>
          <a:xfrm>
            <a:off x="5828415" y="0"/>
            <a:ext cx="6363585" cy="6857999"/>
          </a:xfrm>
          <a:prstGeom prst="rect">
            <a:avLst/>
          </a:prstGeom>
        </p:spPr>
      </p:pic>
      <p:sp>
        <p:nvSpPr>
          <p:cNvPr id="6" name="TextBox 5">
            <a:extLst>
              <a:ext uri="{FF2B5EF4-FFF2-40B4-BE49-F238E27FC236}">
                <a16:creationId xmlns:a16="http://schemas.microsoft.com/office/drawing/2014/main" id="{B6D446BD-D111-2914-08B4-C1C86583E35E}"/>
              </a:ext>
            </a:extLst>
          </p:cNvPr>
          <p:cNvSpPr txBox="1"/>
          <p:nvPr/>
        </p:nvSpPr>
        <p:spPr>
          <a:xfrm>
            <a:off x="272983" y="352167"/>
            <a:ext cx="52902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rPr>
              <a:t>The Programmes are aimed at</a:t>
            </a:r>
          </a:p>
        </p:txBody>
      </p:sp>
    </p:spTree>
    <p:extLst>
      <p:ext uri="{BB962C8B-B14F-4D97-AF65-F5344CB8AC3E}">
        <p14:creationId xmlns:p14="http://schemas.microsoft.com/office/powerpoint/2010/main" val="178921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D539B9-CBBD-69D2-5479-1FC8AF9E0C3C}"/>
              </a:ext>
            </a:extLst>
          </p:cNvPr>
          <p:cNvPicPr>
            <a:picLocks noChangeAspect="1"/>
          </p:cNvPicPr>
          <p:nvPr/>
        </p:nvPicPr>
        <p:blipFill>
          <a:blip r:embed="rId2"/>
          <a:srcRect l="32984" t="14337" r="34032" b="12832"/>
          <a:stretch>
            <a:fillRect/>
          </a:stretch>
        </p:blipFill>
        <p:spPr>
          <a:xfrm>
            <a:off x="4296698" y="-275302"/>
            <a:ext cx="4021393" cy="4994787"/>
          </a:xfrm>
          <a:prstGeom prst="rect">
            <a:avLst/>
          </a:prstGeom>
        </p:spPr>
      </p:pic>
      <p:pic>
        <p:nvPicPr>
          <p:cNvPr id="7" name="Picture 6">
            <a:extLst>
              <a:ext uri="{FF2B5EF4-FFF2-40B4-BE49-F238E27FC236}">
                <a16:creationId xmlns:a16="http://schemas.microsoft.com/office/drawing/2014/main" id="{E8A31CB5-2FF1-75AE-4C2B-BD0C7A823278}"/>
              </a:ext>
            </a:extLst>
          </p:cNvPr>
          <p:cNvPicPr>
            <a:picLocks noChangeAspect="1"/>
          </p:cNvPicPr>
          <p:nvPr/>
        </p:nvPicPr>
        <p:blipFill>
          <a:blip r:embed="rId3"/>
          <a:srcRect l="32984" t="16774" r="34032" b="10394"/>
          <a:stretch>
            <a:fillRect/>
          </a:stretch>
        </p:blipFill>
        <p:spPr>
          <a:xfrm>
            <a:off x="8170607" y="-100781"/>
            <a:ext cx="4021393" cy="4994787"/>
          </a:xfrm>
          <a:prstGeom prst="rect">
            <a:avLst/>
          </a:prstGeom>
        </p:spPr>
      </p:pic>
      <p:pic>
        <p:nvPicPr>
          <p:cNvPr id="3" name="Picture 2">
            <a:extLst>
              <a:ext uri="{FF2B5EF4-FFF2-40B4-BE49-F238E27FC236}">
                <a16:creationId xmlns:a16="http://schemas.microsoft.com/office/drawing/2014/main" id="{8976B899-05D6-F41A-A4EA-F57A20F41C20}"/>
              </a:ext>
            </a:extLst>
          </p:cNvPr>
          <p:cNvPicPr>
            <a:picLocks noChangeAspect="1"/>
          </p:cNvPicPr>
          <p:nvPr/>
        </p:nvPicPr>
        <p:blipFill>
          <a:blip r:embed="rId4"/>
          <a:srcRect l="34728" t="13907" r="36071" b="7813"/>
          <a:stretch>
            <a:fillRect/>
          </a:stretch>
        </p:blipFill>
        <p:spPr>
          <a:xfrm>
            <a:off x="0" y="0"/>
            <a:ext cx="4296698" cy="6479114"/>
          </a:xfrm>
          <a:prstGeom prst="rect">
            <a:avLst/>
          </a:prstGeom>
        </p:spPr>
      </p:pic>
      <p:sp>
        <p:nvSpPr>
          <p:cNvPr id="10" name="Rectangle 9">
            <a:extLst>
              <a:ext uri="{FF2B5EF4-FFF2-40B4-BE49-F238E27FC236}">
                <a16:creationId xmlns:a16="http://schemas.microsoft.com/office/drawing/2014/main" id="{5F534EC8-1B99-96C7-F75A-0970AFB8BC5E}"/>
              </a:ext>
            </a:extLst>
          </p:cNvPr>
          <p:cNvSpPr/>
          <p:nvPr/>
        </p:nvSpPr>
        <p:spPr>
          <a:xfrm>
            <a:off x="4399936" y="4835012"/>
            <a:ext cx="7541341" cy="1759629"/>
          </a:xfrm>
          <a:prstGeom prst="rect">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2700000" scaled="1"/>
            <a:tileRect/>
          </a:gradFill>
          <a:ln>
            <a:solidFill>
              <a:srgbClr val="00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80C574B-7169-4E13-8B52-B0807BC9A01D}"/>
              </a:ext>
            </a:extLst>
          </p:cNvPr>
          <p:cNvSpPr txBox="1"/>
          <p:nvPr/>
        </p:nvSpPr>
        <p:spPr>
          <a:xfrm>
            <a:off x="4156827" y="4991551"/>
            <a:ext cx="8322536"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DAAD Grants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 </a:t>
            </a:r>
            <a:r>
              <a:rPr kumimoji="0" lang="en-IN"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Doctoral Candidates/Faculties</a:t>
            </a:r>
            <a:endParaRPr kumimoji="0" lang="en-I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81844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EF261CE-DBEF-DC6B-EF29-BE4659E68BDF}"/>
              </a:ext>
            </a:extLst>
          </p:cNvPr>
          <p:cNvGrpSpPr/>
          <p:nvPr/>
        </p:nvGrpSpPr>
        <p:grpSpPr>
          <a:xfrm>
            <a:off x="0" y="0"/>
            <a:ext cx="12192000" cy="6858000"/>
            <a:chOff x="0" y="0"/>
            <a:chExt cx="12192000" cy="6858000"/>
          </a:xfrm>
        </p:grpSpPr>
        <p:pic>
          <p:nvPicPr>
            <p:cNvPr id="3" name="Picture 2">
              <a:extLst>
                <a:ext uri="{FF2B5EF4-FFF2-40B4-BE49-F238E27FC236}">
                  <a16:creationId xmlns:a16="http://schemas.microsoft.com/office/drawing/2014/main" id="{6806C6C8-697A-BEED-4BDB-F8A2456697C7}"/>
                </a:ext>
              </a:extLst>
            </p:cNvPr>
            <p:cNvPicPr>
              <a:picLocks noChangeAspect="1"/>
            </p:cNvPicPr>
            <p:nvPr/>
          </p:nvPicPr>
          <p:blipFill>
            <a:blip r:embed="rId3"/>
            <a:srcRect l="34032" t="13047" r="34194" b="27977"/>
            <a:stretch>
              <a:fillRect/>
            </a:stretch>
          </p:blipFill>
          <p:spPr>
            <a:xfrm>
              <a:off x="0" y="0"/>
              <a:ext cx="6568561" cy="6858000"/>
            </a:xfrm>
            <a:prstGeom prst="rect">
              <a:avLst/>
            </a:prstGeom>
          </p:spPr>
        </p:pic>
        <p:sp>
          <p:nvSpPr>
            <p:cNvPr id="6" name="Rectangle 5">
              <a:extLst>
                <a:ext uri="{FF2B5EF4-FFF2-40B4-BE49-F238E27FC236}">
                  <a16:creationId xmlns:a16="http://schemas.microsoft.com/office/drawing/2014/main" id="{CEF5E8BD-4F72-0356-DFED-870E39EEAE85}"/>
                </a:ext>
              </a:extLst>
            </p:cNvPr>
            <p:cNvSpPr/>
            <p:nvPr/>
          </p:nvSpPr>
          <p:spPr>
            <a:xfrm>
              <a:off x="6361471" y="0"/>
              <a:ext cx="5830529" cy="1702350"/>
            </a:xfrm>
            <a:prstGeom prst="rect">
              <a:avLst/>
            </a:prstGeom>
            <a:solidFill>
              <a:srgbClr val="E8EDEF"/>
            </a:solidFill>
            <a:ln>
              <a:solidFill>
                <a:srgbClr val="E8ED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3E4753DE-7C4A-AE95-DDDB-B5C96EA7397C}"/>
              </a:ext>
            </a:extLst>
          </p:cNvPr>
          <p:cNvPicPr>
            <a:picLocks noChangeAspect="1"/>
          </p:cNvPicPr>
          <p:nvPr/>
        </p:nvPicPr>
        <p:blipFill>
          <a:blip r:embed="rId4"/>
          <a:srcRect l="29678" t="29821" r="30887" b="11828"/>
          <a:stretch>
            <a:fillRect/>
          </a:stretch>
        </p:blipFill>
        <p:spPr>
          <a:xfrm>
            <a:off x="-132869" y="1342103"/>
            <a:ext cx="6627209" cy="5515897"/>
          </a:xfrm>
          <a:prstGeom prst="rect">
            <a:avLst/>
          </a:prstGeom>
        </p:spPr>
      </p:pic>
      <p:pic>
        <p:nvPicPr>
          <p:cNvPr id="11" name="Picture 10">
            <a:extLst>
              <a:ext uri="{FF2B5EF4-FFF2-40B4-BE49-F238E27FC236}">
                <a16:creationId xmlns:a16="http://schemas.microsoft.com/office/drawing/2014/main" id="{621DD2A6-69E2-F794-AC3A-AF855B797648}"/>
              </a:ext>
            </a:extLst>
          </p:cNvPr>
          <p:cNvPicPr>
            <a:picLocks noChangeAspect="1"/>
          </p:cNvPicPr>
          <p:nvPr/>
        </p:nvPicPr>
        <p:blipFill>
          <a:blip r:embed="rId5"/>
          <a:srcRect l="29778" t="28817" r="30368" b="8531"/>
          <a:stretch>
            <a:fillRect/>
          </a:stretch>
        </p:blipFill>
        <p:spPr>
          <a:xfrm>
            <a:off x="6390795" y="1702350"/>
            <a:ext cx="5830529" cy="5155650"/>
          </a:xfrm>
          <a:prstGeom prst="rect">
            <a:avLst/>
          </a:prstGeom>
        </p:spPr>
      </p:pic>
    </p:spTree>
    <p:extLst>
      <p:ext uri="{BB962C8B-B14F-4D97-AF65-F5344CB8AC3E}">
        <p14:creationId xmlns:p14="http://schemas.microsoft.com/office/powerpoint/2010/main" val="143289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013075"/>
            <a:ext cx="10515600" cy="1325563"/>
          </a:xfrm>
        </p:spPr>
        <p:txBody>
          <a:bodyPr/>
          <a:lstStyle/>
          <a:p>
            <a:pPr algn="ctr"/>
            <a:r>
              <a:rPr lang="en-US" b="1" dirty="0" smtClean="0">
                <a:solidFill>
                  <a:srgbClr val="0000CC"/>
                </a:solidFill>
              </a:rPr>
              <a:t>Faculty Exchange Programs</a:t>
            </a:r>
            <a:br>
              <a:rPr lang="en-US" b="1" dirty="0" smtClean="0">
                <a:solidFill>
                  <a:srgbClr val="0000CC"/>
                </a:solidFill>
              </a:rPr>
            </a:br>
            <a:endParaRPr lang="en-US" b="1" dirty="0">
              <a:solidFill>
                <a:srgbClr val="0000CC"/>
              </a:solidFill>
            </a:endParaRPr>
          </a:p>
        </p:txBody>
      </p:sp>
    </p:spTree>
    <p:extLst>
      <p:ext uri="{BB962C8B-B14F-4D97-AF65-F5344CB8AC3E}">
        <p14:creationId xmlns:p14="http://schemas.microsoft.com/office/powerpoint/2010/main" val="21060822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2917" y="92359"/>
            <a:ext cx="10515600" cy="1325563"/>
          </a:xfrm>
        </p:spPr>
        <p:txBody>
          <a:bodyPr/>
          <a:lstStyle/>
          <a:p>
            <a:r>
              <a:rPr lang="en-US" dirty="0" smtClean="0">
                <a:solidFill>
                  <a:srgbClr val="0000CC"/>
                </a:solidFill>
              </a:rPr>
              <a:t>AICTE Industry Fellowship-  For Faculties</a:t>
            </a:r>
            <a:endParaRPr lang="en-US" dirty="0">
              <a:solidFill>
                <a:srgbClr val="0000CC"/>
              </a:solidFill>
            </a:endParaRPr>
          </a:p>
        </p:txBody>
      </p:sp>
      <p:sp>
        <p:nvSpPr>
          <p:cNvPr id="3" name="Content Placeholder 2"/>
          <p:cNvSpPr>
            <a:spLocks noGrp="1"/>
          </p:cNvSpPr>
          <p:nvPr>
            <p:ph idx="1"/>
          </p:nvPr>
        </p:nvSpPr>
        <p:spPr/>
        <p:txBody>
          <a:bodyPr>
            <a:normAutofit fontScale="92500" lnSpcReduction="10000"/>
          </a:bodyPr>
          <a:lstStyle/>
          <a:p>
            <a:pPr>
              <a:buFont typeface="Wingdings" panose="05000000000000000000" pitchFamily="2" charset="2"/>
              <a:buChar char="ü"/>
            </a:pPr>
            <a:r>
              <a:rPr lang="en-US" dirty="0"/>
              <a:t>All India Council for Technical Education (AICTE) Industry Fellowship </a:t>
            </a:r>
            <a:r>
              <a:rPr lang="en-US" dirty="0" err="1" smtClean="0"/>
              <a:t>Programme</a:t>
            </a:r>
            <a:endParaRPr lang="en-US" dirty="0" smtClean="0"/>
          </a:p>
          <a:p>
            <a:pPr>
              <a:buFont typeface="Wingdings" panose="05000000000000000000" pitchFamily="2" charset="2"/>
              <a:buChar char="ü"/>
            </a:pPr>
            <a:r>
              <a:rPr lang="en-US" dirty="0" smtClean="0"/>
              <a:t>An </a:t>
            </a:r>
            <a:r>
              <a:rPr lang="en-US" dirty="0"/>
              <a:t>opportunity for faculty to collaborate with leading industry partners, gain hands-on exposure, and bridge the gap between academia and </a:t>
            </a:r>
            <a:r>
              <a:rPr lang="en-US" dirty="0" smtClean="0"/>
              <a:t>industry.</a:t>
            </a:r>
          </a:p>
          <a:p>
            <a:pPr>
              <a:buFont typeface="Wingdings" panose="05000000000000000000" pitchFamily="2" charset="2"/>
              <a:buChar char="ü"/>
            </a:pPr>
            <a:r>
              <a:rPr lang="en-US" dirty="0" smtClean="0">
                <a:solidFill>
                  <a:srgbClr val="0000CC"/>
                </a:solidFill>
              </a:rPr>
              <a:t>Open </a:t>
            </a:r>
            <a:r>
              <a:rPr lang="en-US" dirty="0">
                <a:solidFill>
                  <a:srgbClr val="0000CC"/>
                </a:solidFill>
              </a:rPr>
              <a:t>for faculty &lt;45 years of age and &gt;5 years of teaching experience who have qualified fellowship test (NET, GATE </a:t>
            </a:r>
            <a:r>
              <a:rPr lang="en-US" dirty="0" err="1">
                <a:solidFill>
                  <a:srgbClr val="0000CC"/>
                </a:solidFill>
              </a:rPr>
              <a:t>etc</a:t>
            </a:r>
            <a:r>
              <a:rPr lang="en-US" dirty="0">
                <a:solidFill>
                  <a:srgbClr val="0000CC"/>
                </a:solidFill>
              </a:rPr>
              <a:t>) or have &gt;5 papers in indexed journals or have received project grants of &gt;Rs 15 lakhs or have </a:t>
            </a:r>
            <a:r>
              <a:rPr lang="en-US" dirty="0" smtClean="0">
                <a:solidFill>
                  <a:srgbClr val="0000CC"/>
                </a:solidFill>
              </a:rPr>
              <a:t>received young scientists award.</a:t>
            </a:r>
          </a:p>
          <a:p>
            <a:endParaRPr lang="en-US" dirty="0" smtClean="0">
              <a:solidFill>
                <a:srgbClr val="0000CC"/>
              </a:solidFill>
            </a:endParaRPr>
          </a:p>
          <a:p>
            <a:pPr marL="0" indent="0" algn="ctr">
              <a:buNone/>
            </a:pPr>
            <a:r>
              <a:rPr lang="en-US" b="1" dirty="0" smtClean="0">
                <a:solidFill>
                  <a:srgbClr val="0000CC"/>
                </a:solidFill>
              </a:rPr>
              <a:t>https://ifp.aicte.gov.in/faculty-registration</a:t>
            </a:r>
            <a:endParaRPr lang="en-US" b="1" dirty="0">
              <a:solidFill>
                <a:srgbClr val="0000CC"/>
              </a:solidFill>
            </a:endParaRPr>
          </a:p>
        </p:txBody>
      </p:sp>
    </p:spTree>
    <p:extLst>
      <p:ext uri="{BB962C8B-B14F-4D97-AF65-F5344CB8AC3E}">
        <p14:creationId xmlns:p14="http://schemas.microsoft.com/office/powerpoint/2010/main" val="27626243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FF"/>
                </a:solidFill>
              </a:rPr>
              <a:t> </a:t>
            </a:r>
            <a:r>
              <a:rPr lang="en-US" b="1" dirty="0" smtClean="0">
                <a:solidFill>
                  <a:srgbClr val="0000FF"/>
                </a:solidFill>
              </a:rPr>
              <a:t>UN Young </a:t>
            </a:r>
            <a:r>
              <a:rPr lang="en-US" b="1" dirty="0">
                <a:solidFill>
                  <a:srgbClr val="0000FF"/>
                </a:solidFill>
              </a:rPr>
              <a:t>Women for Biosecurity Fellowship 2025</a:t>
            </a:r>
          </a:p>
        </p:txBody>
      </p:sp>
      <p:sp>
        <p:nvSpPr>
          <p:cNvPr id="3" name="Content Placeholder 2"/>
          <p:cNvSpPr>
            <a:spLocks noGrp="1"/>
          </p:cNvSpPr>
          <p:nvPr>
            <p:ph idx="1"/>
          </p:nvPr>
        </p:nvSpPr>
        <p:spPr/>
        <p:txBody>
          <a:bodyPr>
            <a:normAutofit fontScale="92500" lnSpcReduction="20000"/>
          </a:bodyPr>
          <a:lstStyle/>
          <a:p>
            <a:pPr>
              <a:buFont typeface="Wingdings" panose="05000000000000000000" pitchFamily="2" charset="2"/>
              <a:buChar char="ü"/>
            </a:pPr>
            <a:r>
              <a:rPr lang="en-US" dirty="0"/>
              <a:t/>
            </a:r>
            <a:br>
              <a:rPr lang="en-US" dirty="0"/>
            </a:br>
            <a:r>
              <a:rPr lang="en-US" dirty="0"/>
              <a:t/>
            </a:r>
            <a:br>
              <a:rPr lang="en-US" dirty="0"/>
            </a:br>
            <a:r>
              <a:rPr lang="en-US" dirty="0"/>
              <a:t>To commemorate the 50th anniversary of the Biological Weapons Convention, the United Nations Office for Disarmament Affairs in Geneva will hold a special iteration of the Youth for Biosecurity Fellowship </a:t>
            </a:r>
            <a:r>
              <a:rPr lang="en-US" dirty="0" err="1"/>
              <a:t>Programme</a:t>
            </a:r>
            <a:r>
              <a:rPr lang="en-US" dirty="0"/>
              <a:t> for 10 competitively selected young female scientists from the Global </a:t>
            </a:r>
            <a:r>
              <a:rPr lang="en-US" dirty="0" smtClean="0"/>
              <a:t>South.</a:t>
            </a:r>
          </a:p>
          <a:p>
            <a:pPr>
              <a:buFont typeface="Wingdings" panose="05000000000000000000" pitchFamily="2" charset="2"/>
              <a:buChar char="ü"/>
            </a:pPr>
            <a:r>
              <a:rPr lang="en-US" dirty="0" smtClean="0"/>
              <a:t>Participants </a:t>
            </a:r>
            <a:r>
              <a:rPr lang="en-US" dirty="0"/>
              <a:t>will join a series of online interactive webinars prior to a field visit during the Seventh meeting of the BWC Working Group on the Strengthening of the Convention in Geneva. </a:t>
            </a:r>
            <a:endParaRPr lang="en-US" dirty="0" smtClean="0"/>
          </a:p>
          <a:p>
            <a:pPr>
              <a:buFont typeface="Wingdings" panose="05000000000000000000" pitchFamily="2" charset="2"/>
              <a:buChar char="ü"/>
            </a:pPr>
            <a:r>
              <a:rPr lang="en-US" dirty="0" smtClean="0"/>
              <a:t>The </a:t>
            </a:r>
            <a:r>
              <a:rPr lang="en-US" dirty="0"/>
              <a:t>Fellowship aims to support young women from the Global South active in the biosecurity field, providing an opportunity to learn, network and share perspectives on topics related to the BWC.</a:t>
            </a:r>
          </a:p>
        </p:txBody>
      </p:sp>
    </p:spTree>
    <p:extLst>
      <p:ext uri="{BB962C8B-B14F-4D97-AF65-F5344CB8AC3E}">
        <p14:creationId xmlns:p14="http://schemas.microsoft.com/office/powerpoint/2010/main" val="35342336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1477"/>
            <a:ext cx="10515600" cy="1325563"/>
          </a:xfrm>
        </p:spPr>
        <p:txBody>
          <a:bodyPr/>
          <a:lstStyle/>
          <a:p>
            <a:r>
              <a:rPr lang="en-US" dirty="0" smtClean="0">
                <a:solidFill>
                  <a:srgbClr val="0000FF"/>
                </a:solidFill>
              </a:rPr>
              <a:t>Queen Elizabeth Young Leader Awards</a:t>
            </a:r>
            <a:endParaRPr lang="en-US" dirty="0">
              <a:solidFill>
                <a:srgbClr val="0000FF"/>
              </a:solidFill>
            </a:endParaRPr>
          </a:p>
        </p:txBody>
      </p:sp>
      <p:sp>
        <p:nvSpPr>
          <p:cNvPr id="3" name="Content Placeholder 2"/>
          <p:cNvSpPr>
            <a:spLocks noGrp="1"/>
          </p:cNvSpPr>
          <p:nvPr>
            <p:ph idx="1"/>
          </p:nvPr>
        </p:nvSpPr>
        <p:spPr/>
        <p:txBody>
          <a:bodyPr>
            <a:normAutofit fontScale="85000" lnSpcReduction="20000"/>
          </a:bodyPr>
          <a:lstStyle/>
          <a:p>
            <a:r>
              <a:rPr lang="en-US" dirty="0" smtClean="0"/>
              <a:t>It is to  recognize </a:t>
            </a:r>
            <a:r>
              <a:rPr lang="en-US" dirty="0"/>
              <a:t>100 inspirational Young Leaders from across the Commonwealth, to celebrate exceptional individuals from diverse regions, representing QECT’s five key focus areas: </a:t>
            </a:r>
            <a:r>
              <a:rPr lang="en-US" dirty="0">
                <a:solidFill>
                  <a:srgbClr val="FF0000"/>
                </a:solidFill>
              </a:rPr>
              <a:t>education and employability, environment, food and agriculture, health, and inclusion</a:t>
            </a:r>
            <a:r>
              <a:rPr lang="en-US" dirty="0"/>
              <a:t>. </a:t>
            </a:r>
            <a:br>
              <a:rPr lang="en-US" dirty="0"/>
            </a:br>
            <a:r>
              <a:rPr lang="en-US" dirty="0"/>
              <a:t/>
            </a:r>
            <a:br>
              <a:rPr lang="en-US" dirty="0"/>
            </a:br>
            <a:r>
              <a:rPr lang="en-US" dirty="0"/>
              <a:t>Eligibility</a:t>
            </a:r>
            <a:br>
              <a:rPr lang="en-US" dirty="0"/>
            </a:br>
            <a:r>
              <a:rPr lang="en-US" dirty="0"/>
              <a:t>Age: 18 to 35 years old at the time of application (born between April 1990 and April 2008).</a:t>
            </a:r>
            <a:br>
              <a:rPr lang="en-US" dirty="0"/>
            </a:br>
            <a:r>
              <a:rPr lang="en-US" dirty="0"/>
              <a:t>Leadership Role: Must be the founder, co-founder, or in a key leadership position of a social impact initiative.</a:t>
            </a:r>
            <a:br>
              <a:rPr lang="en-US" dirty="0"/>
            </a:br>
            <a:r>
              <a:rPr lang="en-US" dirty="0"/>
              <a:t>Citizenship/Residency: Must be a citizen or permanent resident of at-least one of the 56 Commonwealth countries.</a:t>
            </a:r>
            <a:br>
              <a:rPr lang="en-US" dirty="0"/>
            </a:br>
            <a:r>
              <a:rPr lang="en-US" dirty="0"/>
              <a:t>Track Record: Demonstrate measurable community or global impact for a minimum of 12 months</a:t>
            </a:r>
            <a:r>
              <a:rPr lang="en-US" dirty="0" smtClean="0"/>
              <a:t>.</a:t>
            </a:r>
          </a:p>
          <a:p>
            <a:r>
              <a:rPr lang="en-US" dirty="0" smtClean="0"/>
              <a:t>https://queenscommonwealthtrust.org/100yla/</a:t>
            </a:r>
            <a:endParaRPr lang="en-US" dirty="0"/>
          </a:p>
        </p:txBody>
      </p:sp>
    </p:spTree>
    <p:extLst>
      <p:ext uri="{BB962C8B-B14F-4D97-AF65-F5344CB8AC3E}">
        <p14:creationId xmlns:p14="http://schemas.microsoft.com/office/powerpoint/2010/main" val="20388912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23875" y="1524000"/>
            <a:ext cx="10232750" cy="3498376"/>
          </a:xfrm>
          <a:prstGeom prst="rect">
            <a:avLst/>
          </a:prstGeom>
        </p:spPr>
      </p:pic>
    </p:spTree>
    <p:extLst>
      <p:ext uri="{BB962C8B-B14F-4D97-AF65-F5344CB8AC3E}">
        <p14:creationId xmlns:p14="http://schemas.microsoft.com/office/powerpoint/2010/main" val="36992654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AutoShape 2" descr="International Brain Pool Fellowship Program in South Korea for foreign researchers in science and technolog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utoShape 4" descr="International Brain Pool Fellowship Program in South Korea for foreign researchers in science and technolog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460375" y="160337"/>
            <a:ext cx="11430000" cy="6429375"/>
          </a:xfrm>
          <a:prstGeom prst="rect">
            <a:avLst/>
          </a:prstGeom>
        </p:spPr>
      </p:pic>
    </p:spTree>
    <p:extLst>
      <p:ext uri="{BB962C8B-B14F-4D97-AF65-F5344CB8AC3E}">
        <p14:creationId xmlns:p14="http://schemas.microsoft.com/office/powerpoint/2010/main" val="28370969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FF"/>
                </a:solidFill>
              </a:rPr>
              <a:t>Brain Pool Fellowship Program</a:t>
            </a:r>
            <a:r>
              <a:rPr lang="en-US" dirty="0">
                <a:solidFill>
                  <a:srgbClr val="0000FF"/>
                </a:solidFill>
              </a:rPr>
              <a:t/>
            </a:r>
            <a:br>
              <a:rPr lang="en-US" dirty="0">
                <a:solidFill>
                  <a:srgbClr val="0000FF"/>
                </a:solidFill>
              </a:rPr>
            </a:br>
            <a:endParaRPr lang="en-US" dirty="0">
              <a:solidFill>
                <a:srgbClr val="0000FF"/>
              </a:solidFill>
            </a:endParaRPr>
          </a:p>
        </p:txBody>
      </p:sp>
      <p:sp>
        <p:nvSpPr>
          <p:cNvPr id="3" name="Content Placeholder 2"/>
          <p:cNvSpPr>
            <a:spLocks noGrp="1"/>
          </p:cNvSpPr>
          <p:nvPr>
            <p:ph idx="1"/>
          </p:nvPr>
        </p:nvSpPr>
        <p:spPr/>
        <p:txBody>
          <a:bodyPr>
            <a:normAutofit lnSpcReduction="10000"/>
          </a:bodyPr>
          <a:lstStyle/>
          <a:p>
            <a:r>
              <a:rPr lang="en-US" dirty="0" smtClean="0"/>
              <a:t>Funded </a:t>
            </a:r>
            <a:r>
              <a:rPr lang="en-US" dirty="0"/>
              <a:t>by MSIT (Ministry of Science and ICT) and NRF, host researchers in South Korea who wish to invite outstanding scientists to join the Brain Pool(BP) Program.</a:t>
            </a:r>
          </a:p>
          <a:p>
            <a:r>
              <a:rPr lang="en-US" dirty="0"/>
              <a:t>The program is designed to invite overseas outstanding scientists to domestic research institutions in Korea, required by domestic industry, academia, and research sites, for the enhancement of research competence through joint research in R&amp;D fields in Korea, in which he or she produces high level of R&amp;D performance and to contribute to the internationalization of the domestic research environment,</a:t>
            </a:r>
          </a:p>
          <a:p>
            <a:r>
              <a:rPr lang="en-US" dirty="0"/>
              <a:t>Next expected application period: December 2025 or Early 2026 </a:t>
            </a:r>
          </a:p>
          <a:p>
            <a:endParaRPr lang="en-US" dirty="0"/>
          </a:p>
        </p:txBody>
      </p:sp>
    </p:spTree>
    <p:extLst>
      <p:ext uri="{BB962C8B-B14F-4D97-AF65-F5344CB8AC3E}">
        <p14:creationId xmlns:p14="http://schemas.microsoft.com/office/powerpoint/2010/main" val="18806914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906CF21-4D3C-5807-C275-04D9A2E883C6}"/>
              </a:ext>
            </a:extLst>
          </p:cNvPr>
          <p:cNvPicPr>
            <a:picLocks noChangeAspect="1"/>
          </p:cNvPicPr>
          <p:nvPr/>
        </p:nvPicPr>
        <p:blipFill>
          <a:blip r:embed="rId2"/>
          <a:srcRect t="10770"/>
          <a:stretch>
            <a:fillRect/>
          </a:stretch>
        </p:blipFill>
        <p:spPr>
          <a:xfrm>
            <a:off x="1397581" y="4840460"/>
            <a:ext cx="8392947" cy="2007063"/>
          </a:xfrm>
          <a:prstGeom prst="rect">
            <a:avLst/>
          </a:prstGeom>
        </p:spPr>
      </p:pic>
      <p:sp>
        <p:nvSpPr>
          <p:cNvPr id="3" name="TextBox 2">
            <a:extLst>
              <a:ext uri="{FF2B5EF4-FFF2-40B4-BE49-F238E27FC236}">
                <a16:creationId xmlns:a16="http://schemas.microsoft.com/office/drawing/2014/main" id="{A5B9C0B1-9380-92A8-410A-1379AADDC458}"/>
              </a:ext>
            </a:extLst>
          </p:cNvPr>
          <p:cNvSpPr txBox="1"/>
          <p:nvPr/>
        </p:nvSpPr>
        <p:spPr>
          <a:xfrm>
            <a:off x="0" y="10477"/>
            <a:ext cx="12192000" cy="553998"/>
          </a:xfrm>
          <a:prstGeom prst="rect">
            <a:avLst/>
          </a:prstGeom>
          <a:solidFill>
            <a:srgbClr val="002060"/>
          </a:solidFill>
          <a:scene3d>
            <a:camera prst="orthographicFront"/>
            <a:lightRig rig="threePt" dir="t"/>
          </a:scene3d>
          <a:sp3d>
            <a:bevelT/>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lumMod val="95000"/>
                  </a:schemeClr>
                </a:solidFill>
                <a:effectLst/>
                <a:uLnTx/>
                <a:uFillTx/>
                <a:latin typeface="Times New Roman" panose="02020603050405020304" pitchFamily="18" charset="0"/>
                <a:ea typeface="+mn-ea"/>
                <a:cs typeface="Times New Roman" panose="02020603050405020304" pitchFamily="18" charset="0"/>
              </a:rPr>
              <a:t>Profiling – </a:t>
            </a:r>
            <a:r>
              <a:rPr kumimoji="0" lang="en-US" sz="3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Students and Teaching staff Researchers Internationalization </a:t>
            </a:r>
          </a:p>
        </p:txBody>
      </p:sp>
      <p:pic>
        <p:nvPicPr>
          <p:cNvPr id="10" name="Picture 9">
            <a:extLst>
              <a:ext uri="{FF2B5EF4-FFF2-40B4-BE49-F238E27FC236}">
                <a16:creationId xmlns:a16="http://schemas.microsoft.com/office/drawing/2014/main" id="{6901089E-D978-05DD-CA8C-3E8037A70693}"/>
              </a:ext>
            </a:extLst>
          </p:cNvPr>
          <p:cNvPicPr>
            <a:picLocks noChangeAspect="1"/>
          </p:cNvPicPr>
          <p:nvPr/>
        </p:nvPicPr>
        <p:blipFill>
          <a:blip r:embed="rId3"/>
          <a:stretch>
            <a:fillRect/>
          </a:stretch>
        </p:blipFill>
        <p:spPr>
          <a:xfrm>
            <a:off x="0" y="564475"/>
            <a:ext cx="12192000" cy="3558163"/>
          </a:xfrm>
          <a:prstGeom prst="rect">
            <a:avLst/>
          </a:prstGeom>
        </p:spPr>
      </p:pic>
      <p:cxnSp>
        <p:nvCxnSpPr>
          <p:cNvPr id="12" name="Straight Arrow Connector 11">
            <a:extLst>
              <a:ext uri="{FF2B5EF4-FFF2-40B4-BE49-F238E27FC236}">
                <a16:creationId xmlns:a16="http://schemas.microsoft.com/office/drawing/2014/main" id="{7A92BD89-97E2-F5CE-FAA6-647E5B5895A8}"/>
              </a:ext>
            </a:extLst>
          </p:cNvPr>
          <p:cNvCxnSpPr/>
          <p:nvPr/>
        </p:nvCxnSpPr>
        <p:spPr>
          <a:xfrm>
            <a:off x="1629295" y="3840480"/>
            <a:ext cx="2477192" cy="947651"/>
          </a:xfrm>
          <a:prstGeom prst="straightConnector1">
            <a:avLst/>
          </a:prstGeom>
          <a:ln w="38100">
            <a:solidFill>
              <a:srgbClr val="002060"/>
            </a:solidFill>
            <a:tailEnd type="triangle"/>
          </a:ln>
          <a:effectLst>
            <a:glow rad="101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99FC056-E499-C27A-7BFF-7BFBC8CE57EE}"/>
              </a:ext>
            </a:extLst>
          </p:cNvPr>
          <p:cNvCxnSpPr>
            <a:cxnSpLocks/>
          </p:cNvCxnSpPr>
          <p:nvPr/>
        </p:nvCxnSpPr>
        <p:spPr>
          <a:xfrm flipH="1">
            <a:off x="8085515" y="3728985"/>
            <a:ext cx="1925780" cy="1192150"/>
          </a:xfrm>
          <a:prstGeom prst="straightConnector1">
            <a:avLst/>
          </a:prstGeom>
          <a:ln w="38100">
            <a:solidFill>
              <a:srgbClr val="002060"/>
            </a:solidFill>
            <a:tailEnd type="triangle"/>
          </a:ln>
          <a:effectLst>
            <a:glow rad="101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C001F96-28FD-200A-4386-7E752F8C7ACA}"/>
              </a:ext>
            </a:extLst>
          </p:cNvPr>
          <p:cNvCxnSpPr>
            <a:cxnSpLocks/>
          </p:cNvCxnSpPr>
          <p:nvPr/>
        </p:nvCxnSpPr>
        <p:spPr>
          <a:xfrm>
            <a:off x="4555375" y="3840480"/>
            <a:ext cx="864523" cy="947651"/>
          </a:xfrm>
          <a:prstGeom prst="straightConnector1">
            <a:avLst/>
          </a:prstGeom>
          <a:ln w="38100">
            <a:solidFill>
              <a:srgbClr val="002060"/>
            </a:solidFill>
            <a:tailEnd type="triangle"/>
          </a:ln>
          <a:effectLst>
            <a:glow rad="101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DA43EA5-F0F9-0946-29F3-EB96701B4C46}"/>
              </a:ext>
            </a:extLst>
          </p:cNvPr>
          <p:cNvCxnSpPr>
            <a:cxnSpLocks/>
          </p:cNvCxnSpPr>
          <p:nvPr/>
        </p:nvCxnSpPr>
        <p:spPr>
          <a:xfrm flipH="1">
            <a:off x="6417425" y="3728985"/>
            <a:ext cx="1000299" cy="1059146"/>
          </a:xfrm>
          <a:prstGeom prst="straightConnector1">
            <a:avLst/>
          </a:prstGeom>
          <a:ln w="38100">
            <a:solidFill>
              <a:srgbClr val="002060"/>
            </a:solidFill>
            <a:tailEnd type="triangle"/>
          </a:ln>
          <a:effectLst>
            <a:glow rad="101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5079BE64-81F4-C2BA-37A0-7D8F7A45C45D}"/>
              </a:ext>
            </a:extLst>
          </p:cNvPr>
          <p:cNvPicPr>
            <a:picLocks noChangeAspect="1"/>
          </p:cNvPicPr>
          <p:nvPr/>
        </p:nvPicPr>
        <p:blipFill>
          <a:blip r:embed="rId4"/>
          <a:stretch>
            <a:fillRect/>
          </a:stretch>
        </p:blipFill>
        <p:spPr>
          <a:xfrm>
            <a:off x="9635232" y="4122638"/>
            <a:ext cx="2487143" cy="2724885"/>
          </a:xfrm>
          <a:prstGeom prst="rect">
            <a:avLst/>
          </a:prstGeom>
        </p:spPr>
      </p:pic>
      <p:sp>
        <p:nvSpPr>
          <p:cNvPr id="22" name="TextBox 21">
            <a:extLst>
              <a:ext uri="{FF2B5EF4-FFF2-40B4-BE49-F238E27FC236}">
                <a16:creationId xmlns:a16="http://schemas.microsoft.com/office/drawing/2014/main" id="{01EF78AA-F238-6017-0777-1AAE90747D91}"/>
              </a:ext>
            </a:extLst>
          </p:cNvPr>
          <p:cNvSpPr txBox="1"/>
          <p:nvPr/>
        </p:nvSpPr>
        <p:spPr>
          <a:xfrm>
            <a:off x="5909939" y="6315077"/>
            <a:ext cx="3015569" cy="584775"/>
          </a:xfrm>
          <a:prstGeom prst="rect">
            <a:avLst/>
          </a:prstGeom>
          <a:noFill/>
        </p:spPr>
        <p:txBody>
          <a:bodyPr wrap="none" rtlCol="0">
            <a:spAutoFit/>
          </a:bodyPr>
          <a:lstStyle/>
          <a:p>
            <a:r>
              <a:rPr lang="en-US" sz="3200" b="1" dirty="0">
                <a:solidFill>
                  <a:srgbClr val="C00000"/>
                </a:solidFill>
              </a:rPr>
              <a:t>SKY IS THE LIMIT</a:t>
            </a:r>
          </a:p>
        </p:txBody>
      </p:sp>
    </p:spTree>
    <p:extLst>
      <p:ext uri="{BB962C8B-B14F-4D97-AF65-F5344CB8AC3E}">
        <p14:creationId xmlns:p14="http://schemas.microsoft.com/office/powerpoint/2010/main" val="802121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par>
                                <p:cTn id="17" presetID="5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53"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par>
                                <p:cTn id="32" presetID="53" presetClass="entr" presetSubtype="16"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534" y="0"/>
            <a:ext cx="11135437" cy="3570241"/>
          </a:xfrm>
        </p:spPr>
        <p:txBody>
          <a:bodyPr/>
          <a:lstStyle/>
          <a:p>
            <a:pPr fontAlgn="base"/>
            <a:r>
              <a:rPr lang="en-US" b="1" dirty="0"/>
              <a:t>Duration and Fellowship Types </a:t>
            </a:r>
            <a:r>
              <a:rPr lang="en-US" b="1" dirty="0" smtClean="0"/>
              <a:t>:</a:t>
            </a:r>
            <a:r>
              <a:rPr lang="en-US" dirty="0" smtClean="0"/>
              <a:t>The </a:t>
            </a:r>
            <a:r>
              <a:rPr lang="en-US" dirty="0"/>
              <a:t>Brain Pool Fellowship is structured into the following participation types: </a:t>
            </a:r>
          </a:p>
          <a:p>
            <a:endParaRPr lang="en-US" dirty="0"/>
          </a:p>
        </p:txBody>
      </p:sp>
      <p:graphicFrame>
        <p:nvGraphicFramePr>
          <p:cNvPr id="4" name="Table 3"/>
          <p:cNvGraphicFramePr>
            <a:graphicFrameLocks noGrp="1"/>
          </p:cNvGraphicFramePr>
          <p:nvPr/>
        </p:nvGraphicFramePr>
        <p:xfrm>
          <a:off x="368490" y="767564"/>
          <a:ext cx="11327640" cy="1832684"/>
        </p:xfrm>
        <a:graphic>
          <a:graphicData uri="http://schemas.openxmlformats.org/drawingml/2006/table">
            <a:tbl>
              <a:tblPr/>
              <a:tblGrid>
                <a:gridCol w="3775880">
                  <a:extLst>
                    <a:ext uri="{9D8B030D-6E8A-4147-A177-3AD203B41FA5}">
                      <a16:colId xmlns:a16="http://schemas.microsoft.com/office/drawing/2014/main" val="1521665117"/>
                    </a:ext>
                  </a:extLst>
                </a:gridCol>
                <a:gridCol w="3775880">
                  <a:extLst>
                    <a:ext uri="{9D8B030D-6E8A-4147-A177-3AD203B41FA5}">
                      <a16:colId xmlns:a16="http://schemas.microsoft.com/office/drawing/2014/main" val="160750730"/>
                    </a:ext>
                  </a:extLst>
                </a:gridCol>
                <a:gridCol w="3775880">
                  <a:extLst>
                    <a:ext uri="{9D8B030D-6E8A-4147-A177-3AD203B41FA5}">
                      <a16:colId xmlns:a16="http://schemas.microsoft.com/office/drawing/2014/main" val="3517478601"/>
                    </a:ext>
                  </a:extLst>
                </a:gridCol>
              </a:tblGrid>
              <a:tr h="754951">
                <a:tc>
                  <a:txBody>
                    <a:bodyPr/>
                    <a:lstStyle/>
                    <a:p>
                      <a:pPr algn="l" fontAlgn="base"/>
                      <a:r>
                        <a:rPr lang="en-US" b="1" dirty="0" smtClean="0">
                          <a:effectLst/>
                        </a:rPr>
                        <a:t>Fellowship </a:t>
                      </a:r>
                      <a:r>
                        <a:rPr lang="en-US" b="1" dirty="0">
                          <a:effectLst/>
                        </a:rPr>
                        <a:t>Type</a:t>
                      </a:r>
                      <a:r>
                        <a:rPr lang="en-US" dirty="0">
                          <a:effectLst/>
                        </a:rPr>
                        <a:t> </a:t>
                      </a:r>
                    </a:p>
                  </a:txBody>
                  <a:tcPr anchor="ctr">
                    <a:lnL>
                      <a:noFill/>
                    </a:lnL>
                    <a:lnR>
                      <a:noFill/>
                    </a:lnR>
                    <a:lnT>
                      <a:noFill/>
                    </a:lnT>
                    <a:lnB>
                      <a:noFill/>
                    </a:lnB>
                  </a:tcPr>
                </a:tc>
                <a:tc>
                  <a:txBody>
                    <a:bodyPr/>
                    <a:lstStyle/>
                    <a:p>
                      <a:pPr algn="l" fontAlgn="base"/>
                      <a:r>
                        <a:rPr lang="en-US" b="1">
                          <a:effectLst/>
                        </a:rPr>
                        <a:t>Duration</a:t>
                      </a:r>
                      <a:r>
                        <a:rPr lang="en-US">
                          <a:effectLst/>
                        </a:rPr>
                        <a:t> </a:t>
                      </a:r>
                    </a:p>
                  </a:txBody>
                  <a:tcPr anchor="ctr">
                    <a:lnL>
                      <a:noFill/>
                    </a:lnL>
                    <a:lnR>
                      <a:noFill/>
                    </a:lnR>
                    <a:lnT>
                      <a:noFill/>
                    </a:lnT>
                    <a:lnB>
                      <a:noFill/>
                    </a:lnB>
                  </a:tcPr>
                </a:tc>
                <a:tc>
                  <a:txBody>
                    <a:bodyPr/>
                    <a:lstStyle/>
                    <a:p>
                      <a:pPr algn="l" fontAlgn="base"/>
                      <a:r>
                        <a:rPr lang="en-US" b="1">
                          <a:effectLst/>
                        </a:rPr>
                        <a:t>Extension / Reapplication</a:t>
                      </a:r>
                      <a:r>
                        <a:rPr lang="en-US">
                          <a:effectLst/>
                        </a:rPr>
                        <a:t> </a:t>
                      </a:r>
                    </a:p>
                  </a:txBody>
                  <a:tcPr anchor="ctr">
                    <a:lnL>
                      <a:noFill/>
                    </a:lnL>
                    <a:lnR>
                      <a:noFill/>
                    </a:lnR>
                    <a:lnT>
                      <a:noFill/>
                    </a:lnT>
                    <a:lnB>
                      <a:noFill/>
                    </a:lnB>
                  </a:tcPr>
                </a:tc>
                <a:extLst>
                  <a:ext uri="{0D108BD9-81ED-4DB2-BD59-A6C34878D82A}">
                    <a16:rowId xmlns:a16="http://schemas.microsoft.com/office/drawing/2014/main" val="483693858"/>
                  </a:ext>
                </a:extLst>
              </a:tr>
              <a:tr h="437653">
                <a:tc>
                  <a:txBody>
                    <a:bodyPr/>
                    <a:lstStyle/>
                    <a:p>
                      <a:pPr fontAlgn="base"/>
                      <a:r>
                        <a:rPr lang="en-US" b="1" dirty="0">
                          <a:effectLst/>
                        </a:rPr>
                        <a:t>Type 1 (Short-Term)</a:t>
                      </a:r>
                      <a:r>
                        <a:rPr lang="en-US" dirty="0">
                          <a:effectLst/>
                        </a:rPr>
                        <a:t> </a:t>
                      </a:r>
                    </a:p>
                  </a:txBody>
                  <a:tcPr anchor="ctr">
                    <a:lnL>
                      <a:noFill/>
                    </a:lnL>
                    <a:lnR>
                      <a:noFill/>
                    </a:lnR>
                    <a:lnT>
                      <a:noFill/>
                    </a:lnT>
                    <a:lnB>
                      <a:noFill/>
                    </a:lnB>
                  </a:tcPr>
                </a:tc>
                <a:tc>
                  <a:txBody>
                    <a:bodyPr/>
                    <a:lstStyle/>
                    <a:p>
                      <a:pPr fontAlgn="base"/>
                      <a:r>
                        <a:rPr lang="en-US">
                          <a:effectLst/>
                        </a:rPr>
                        <a:t>6–12 months </a:t>
                      </a:r>
                    </a:p>
                  </a:txBody>
                  <a:tcPr anchor="ctr">
                    <a:lnL>
                      <a:noFill/>
                    </a:lnL>
                    <a:lnR>
                      <a:noFill/>
                    </a:lnR>
                    <a:lnT>
                      <a:noFill/>
                    </a:lnT>
                    <a:lnB>
                      <a:noFill/>
                    </a:lnB>
                  </a:tcPr>
                </a:tc>
                <a:tc>
                  <a:txBody>
                    <a:bodyPr/>
                    <a:lstStyle/>
                    <a:p>
                      <a:pPr fontAlgn="base"/>
                      <a:r>
                        <a:rPr lang="en-US" dirty="0">
                          <a:effectLst/>
                        </a:rPr>
                        <a:t>One-time reapplication permitted </a:t>
                      </a:r>
                    </a:p>
                  </a:txBody>
                  <a:tcPr anchor="ctr">
                    <a:lnL>
                      <a:noFill/>
                    </a:lnL>
                    <a:lnR>
                      <a:noFill/>
                    </a:lnR>
                    <a:lnT>
                      <a:noFill/>
                    </a:lnT>
                    <a:lnB>
                      <a:noFill/>
                    </a:lnB>
                  </a:tcPr>
                </a:tc>
                <a:extLst>
                  <a:ext uri="{0D108BD9-81ED-4DB2-BD59-A6C34878D82A}">
                    <a16:rowId xmlns:a16="http://schemas.microsoft.com/office/drawing/2014/main" val="1863643071"/>
                  </a:ext>
                </a:extLst>
              </a:tr>
              <a:tr h="437653">
                <a:tc>
                  <a:txBody>
                    <a:bodyPr/>
                    <a:lstStyle/>
                    <a:p>
                      <a:pPr fontAlgn="base"/>
                      <a:r>
                        <a:rPr lang="en-US" b="1" dirty="0">
                          <a:effectLst/>
                        </a:rPr>
                        <a:t>Type 2 (Long-Term)</a:t>
                      </a:r>
                      <a:r>
                        <a:rPr lang="en-US" dirty="0">
                          <a:effectLst/>
                        </a:rPr>
                        <a:t> </a:t>
                      </a:r>
                    </a:p>
                  </a:txBody>
                  <a:tcPr anchor="ctr">
                    <a:lnL>
                      <a:noFill/>
                    </a:lnL>
                    <a:lnR>
                      <a:noFill/>
                    </a:lnR>
                    <a:lnT>
                      <a:noFill/>
                    </a:lnT>
                    <a:lnB>
                      <a:noFill/>
                    </a:lnB>
                  </a:tcPr>
                </a:tc>
                <a:tc>
                  <a:txBody>
                    <a:bodyPr/>
                    <a:lstStyle/>
                    <a:p>
                      <a:pPr fontAlgn="base"/>
                      <a:r>
                        <a:rPr lang="en-US" dirty="0">
                          <a:effectLst/>
                        </a:rPr>
                        <a:t>Up to 3 years (2+1) </a:t>
                      </a:r>
                    </a:p>
                  </a:txBody>
                  <a:tcPr anchor="ctr">
                    <a:lnL>
                      <a:noFill/>
                    </a:lnL>
                    <a:lnR>
                      <a:noFill/>
                    </a:lnR>
                    <a:lnT>
                      <a:noFill/>
                    </a:lnT>
                    <a:lnB>
                      <a:noFill/>
                    </a:lnB>
                  </a:tcPr>
                </a:tc>
                <a:tc>
                  <a:txBody>
                    <a:bodyPr/>
                    <a:lstStyle/>
                    <a:p>
                      <a:pPr fontAlgn="base"/>
                      <a:r>
                        <a:rPr lang="en-US" dirty="0">
                          <a:effectLst/>
                        </a:rPr>
                        <a:t>Third year based on interim evaluation </a:t>
                      </a:r>
                    </a:p>
                  </a:txBody>
                  <a:tcPr anchor="ctr">
                    <a:lnL>
                      <a:noFill/>
                    </a:lnL>
                    <a:lnR>
                      <a:noFill/>
                    </a:lnR>
                    <a:lnT>
                      <a:noFill/>
                    </a:lnT>
                    <a:lnB>
                      <a:noFill/>
                    </a:lnB>
                  </a:tcPr>
                </a:tc>
                <a:extLst>
                  <a:ext uri="{0D108BD9-81ED-4DB2-BD59-A6C34878D82A}">
                    <a16:rowId xmlns:a16="http://schemas.microsoft.com/office/drawing/2014/main" val="682374908"/>
                  </a:ext>
                </a:extLst>
              </a:tr>
            </a:tbl>
          </a:graphicData>
        </a:graphic>
      </p:graphicFrame>
      <p:sp>
        <p:nvSpPr>
          <p:cNvPr id="5" name="Rectangle 1"/>
          <p:cNvSpPr>
            <a:spLocks noChangeArrowheads="1"/>
          </p:cNvSpPr>
          <p:nvPr/>
        </p:nvSpPr>
        <p:spPr bwMode="auto">
          <a:xfrm>
            <a:off x="125106" y="2629327"/>
            <a:ext cx="11941788" cy="437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3805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smtClean="0">
                <a:ln>
                  <a:noFill/>
                </a:ln>
                <a:solidFill>
                  <a:srgbClr val="364151"/>
                </a:solidFill>
                <a:effectLst/>
                <a:uLnTx/>
                <a:uFillTx/>
                <a:latin typeface="Inter"/>
                <a:ea typeface="+mn-ea"/>
                <a:cs typeface="+mn-cs"/>
              </a:rPr>
              <a:t>Additionally, the </a:t>
            </a:r>
            <a:r>
              <a:rPr kumimoji="0" lang="en-US" altLang="en-US" sz="1600" b="1" i="0" u="none" strike="noStrike" kern="1200" cap="none" spc="0" normalizeH="0" baseline="0" noProof="0" dirty="0" smtClean="0">
                <a:ln>
                  <a:noFill/>
                </a:ln>
                <a:solidFill>
                  <a:srgbClr val="364151"/>
                </a:solidFill>
                <a:effectLst/>
                <a:uLnTx/>
                <a:uFillTx/>
                <a:latin typeface="Inter"/>
                <a:ea typeface="+mn-ea"/>
                <a:cs typeface="+mn-cs"/>
              </a:rPr>
              <a:t>Brain Pool Plus (BP+)</a:t>
            </a:r>
            <a:r>
              <a:rPr kumimoji="0" lang="en-US" altLang="en-US" sz="1600" b="0" i="0" u="none" strike="noStrike" kern="1200" cap="none" spc="0" normalizeH="0" baseline="0" noProof="0" dirty="0" smtClean="0">
                <a:ln>
                  <a:noFill/>
                </a:ln>
                <a:solidFill>
                  <a:srgbClr val="364151"/>
                </a:solidFill>
                <a:effectLst/>
                <a:uLnTx/>
                <a:uFillTx/>
                <a:latin typeface="Inter"/>
                <a:ea typeface="+mn-ea"/>
                <a:cs typeface="+mn-cs"/>
              </a:rPr>
              <a:t> stream may support projects lasting up to </a:t>
            </a:r>
            <a:r>
              <a:rPr kumimoji="0" lang="en-US" altLang="en-US" sz="1600" b="1" i="0" u="none" strike="noStrike" kern="1200" cap="none" spc="0" normalizeH="0" baseline="0" noProof="0" dirty="0" smtClean="0">
                <a:ln>
                  <a:noFill/>
                </a:ln>
                <a:solidFill>
                  <a:srgbClr val="364151"/>
                </a:solidFill>
                <a:effectLst/>
                <a:uLnTx/>
                <a:uFillTx/>
                <a:latin typeface="Inter"/>
                <a:ea typeface="+mn-ea"/>
                <a:cs typeface="+mn-cs"/>
              </a:rPr>
              <a:t>10 years (4+6)</a:t>
            </a:r>
            <a:r>
              <a:rPr kumimoji="0" lang="en-US" altLang="en-US" sz="1600" b="0" i="0" u="none" strike="noStrike" kern="1200" cap="none" spc="0" normalizeH="0" baseline="0" noProof="0" dirty="0" smtClean="0">
                <a:ln>
                  <a:noFill/>
                </a:ln>
                <a:solidFill>
                  <a:srgbClr val="364151"/>
                </a:solidFill>
                <a:effectLst/>
                <a:uLnTx/>
                <a:uFillTx/>
                <a:latin typeface="Inter"/>
                <a:ea typeface="+mn-ea"/>
                <a:cs typeface="+mn-cs"/>
              </a:rPr>
              <a:t>. This format is specifically designed for major national research initiatives in areas such as artificial intelligence, biotechnology, semiconductors, energy transition, and quantum computing. </a:t>
            </a:r>
            <a:endParaRPr kumimoji="0" lang="en-US" altLang="en-US" sz="2000" b="1" i="0" u="none" strike="noStrike" kern="1200" cap="none" spc="0" normalizeH="0" baseline="0" noProof="0" dirty="0" smtClean="0">
              <a:ln>
                <a:noFill/>
              </a:ln>
              <a:solidFill>
                <a:prstClr val="black"/>
              </a:solidFill>
              <a:effectLst/>
              <a:uLnTx/>
              <a:uFillTx/>
              <a:latin typeface="Sora"/>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smtClean="0">
                <a:ln>
                  <a:noFill/>
                </a:ln>
                <a:solidFill>
                  <a:prstClr val="black"/>
                </a:solidFill>
                <a:effectLst/>
                <a:uLnTx/>
                <a:uFillTx/>
                <a:latin typeface="Sora"/>
                <a:ea typeface="+mn-ea"/>
                <a:cs typeface="+mn-cs"/>
              </a:rPr>
              <a:t> Financial Support and Program Benefits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smtClean="0">
                <a:ln>
                  <a:noFill/>
                </a:ln>
                <a:solidFill>
                  <a:srgbClr val="364151"/>
                </a:solidFill>
                <a:effectLst/>
                <a:uLnTx/>
                <a:uFillTx/>
                <a:latin typeface="Inter"/>
                <a:ea typeface="+mn-ea"/>
                <a:cs typeface="+mn-cs"/>
              </a:rPr>
              <a:t>The Brain Pool Fellowship is notable for its comprehensive financial support. Depending on the program stream, participants can expect funding that covers personal, research, and institutional expenses. </a:t>
            </a:r>
            <a:endParaRPr kumimoji="0" lang="en-US" altLang="en-US" sz="1600" b="1" i="0" u="none" strike="noStrike" kern="1200" cap="none" spc="0" normalizeH="0" baseline="0" noProof="0" dirty="0" smtClean="0">
              <a:ln>
                <a:noFill/>
              </a:ln>
              <a:solidFill>
                <a:prstClr val="black"/>
              </a:solidFill>
              <a:effectLst/>
              <a:uLnTx/>
              <a:uFillTx/>
              <a:latin typeface="Sora"/>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smtClean="0">
                <a:ln>
                  <a:noFill/>
                </a:ln>
                <a:solidFill>
                  <a:prstClr val="black"/>
                </a:solidFill>
                <a:effectLst/>
                <a:uLnTx/>
                <a:uFillTx/>
                <a:latin typeface="Sora"/>
                <a:ea typeface="+mn-ea"/>
                <a:cs typeface="+mn-cs"/>
              </a:rPr>
              <a:t>Standard Brain Pool Fellowship </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600" b="1" i="0" u="none" strike="noStrike" kern="1200" cap="none" spc="0" normalizeH="0" baseline="0" noProof="0" dirty="0" smtClean="0">
                <a:ln>
                  <a:noFill/>
                </a:ln>
                <a:solidFill>
                  <a:srgbClr val="364151"/>
                </a:solidFill>
                <a:effectLst/>
                <a:uLnTx/>
                <a:uFillTx/>
                <a:latin typeface="Inter"/>
                <a:ea typeface="+mn-ea"/>
                <a:cs typeface="+mn-cs"/>
              </a:rPr>
              <a:t>Monthly Stipend:</a:t>
            </a:r>
            <a:r>
              <a:rPr kumimoji="0" lang="en-US" altLang="en-US" sz="1600" b="0" i="0" u="none" strike="noStrike" kern="1200" cap="none" spc="0" normalizeH="0" baseline="0" noProof="0" dirty="0" smtClean="0">
                <a:ln>
                  <a:noFill/>
                </a:ln>
                <a:solidFill>
                  <a:srgbClr val="364151"/>
                </a:solidFill>
                <a:effectLst/>
                <a:uLnTx/>
                <a:uFillTx/>
                <a:latin typeface="Inter"/>
                <a:ea typeface="+mn-ea"/>
                <a:cs typeface="+mn-cs"/>
              </a:rPr>
              <a:t> ₩5 million to ₩25 million (approximately USD 4,000 to 20,000), adjusted by candidate experience. </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600" b="1" i="0" u="none" strike="noStrike" kern="1200" cap="none" spc="0" normalizeH="0" baseline="0" noProof="0" dirty="0" smtClean="0">
                <a:ln>
                  <a:noFill/>
                </a:ln>
                <a:solidFill>
                  <a:srgbClr val="364151"/>
                </a:solidFill>
                <a:effectLst/>
                <a:uLnTx/>
                <a:uFillTx/>
                <a:latin typeface="Inter"/>
                <a:ea typeface="+mn-ea"/>
                <a:cs typeface="+mn-cs"/>
              </a:rPr>
              <a:t>Relocation Expenses:</a:t>
            </a:r>
            <a:r>
              <a:rPr kumimoji="0" lang="en-US" altLang="en-US" sz="1600" b="0" i="0" u="none" strike="noStrike" kern="1200" cap="none" spc="0" normalizeH="0" baseline="0" noProof="0" dirty="0" smtClean="0">
                <a:ln>
                  <a:noFill/>
                </a:ln>
                <a:solidFill>
                  <a:srgbClr val="364151"/>
                </a:solidFill>
                <a:effectLst/>
                <a:uLnTx/>
                <a:uFillTx/>
                <a:latin typeface="Inter"/>
                <a:ea typeface="+mn-ea"/>
                <a:cs typeface="+mn-cs"/>
              </a:rPr>
              <a:t> Includes airfare, visa processing, insurance, and initial settlement support. </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600" b="1" i="0" u="none" strike="noStrike" kern="1200" cap="none" spc="0" normalizeH="0" baseline="0" noProof="0" dirty="0" smtClean="0">
                <a:ln>
                  <a:noFill/>
                </a:ln>
                <a:solidFill>
                  <a:srgbClr val="364151"/>
                </a:solidFill>
                <a:effectLst/>
                <a:uLnTx/>
                <a:uFillTx/>
                <a:latin typeface="Inter"/>
                <a:ea typeface="+mn-ea"/>
                <a:cs typeface="+mn-cs"/>
              </a:rPr>
              <a:t>Housing Subsidy:</a:t>
            </a:r>
            <a:r>
              <a:rPr kumimoji="0" lang="en-US" altLang="en-US" sz="1600" b="0" i="0" u="none" strike="noStrike" kern="1200" cap="none" spc="0" normalizeH="0" baseline="0" noProof="0" dirty="0" smtClean="0">
                <a:ln>
                  <a:noFill/>
                </a:ln>
                <a:solidFill>
                  <a:srgbClr val="364151"/>
                </a:solidFill>
                <a:effectLst/>
                <a:uLnTx/>
                <a:uFillTx/>
                <a:latin typeface="Inter"/>
                <a:ea typeface="+mn-ea"/>
                <a:cs typeface="+mn-cs"/>
              </a:rPr>
              <a:t> Up to ₩12 million annually for long-term fellows, starting from the second year. </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600" b="1" i="0" u="none" strike="noStrike" kern="1200" cap="none" spc="0" normalizeH="0" baseline="0" noProof="0" dirty="0" smtClean="0">
                <a:ln>
                  <a:noFill/>
                </a:ln>
                <a:solidFill>
                  <a:srgbClr val="364151"/>
                </a:solidFill>
                <a:effectLst/>
                <a:uLnTx/>
                <a:uFillTx/>
                <a:latin typeface="Inter"/>
                <a:ea typeface="+mn-ea"/>
                <a:cs typeface="+mn-cs"/>
              </a:rPr>
              <a:t>Research Funding:</a:t>
            </a:r>
            <a:r>
              <a:rPr kumimoji="0" lang="en-US" altLang="en-US" sz="1600" b="0" i="0" u="none" strike="noStrike" kern="1200" cap="none" spc="0" normalizeH="0" baseline="0" noProof="0" dirty="0" smtClean="0">
                <a:ln>
                  <a:noFill/>
                </a:ln>
                <a:solidFill>
                  <a:srgbClr val="364151"/>
                </a:solidFill>
                <a:effectLst/>
                <a:uLnTx/>
                <a:uFillTx/>
                <a:latin typeface="Inter"/>
                <a:ea typeface="+mn-ea"/>
                <a:cs typeface="+mn-cs"/>
              </a:rPr>
              <a:t> Up to ₩1 million annually for equipment and material costs. </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600" b="1" i="0" u="none" strike="noStrike" kern="1200" cap="none" spc="0" normalizeH="0" baseline="0" noProof="0" dirty="0" smtClean="0">
                <a:ln>
                  <a:noFill/>
                </a:ln>
                <a:solidFill>
                  <a:srgbClr val="364151"/>
                </a:solidFill>
                <a:effectLst/>
                <a:uLnTx/>
                <a:uFillTx/>
                <a:latin typeface="Inter"/>
                <a:ea typeface="+mn-ea"/>
                <a:cs typeface="+mn-cs"/>
              </a:rPr>
              <a:t>Overhead Support:</a:t>
            </a:r>
            <a:r>
              <a:rPr kumimoji="0" lang="en-US" altLang="en-US" sz="1600" b="0" i="0" u="none" strike="noStrike" kern="1200" cap="none" spc="0" normalizeH="0" baseline="0" noProof="0" dirty="0" smtClean="0">
                <a:ln>
                  <a:noFill/>
                </a:ln>
                <a:solidFill>
                  <a:srgbClr val="364151"/>
                </a:solidFill>
                <a:effectLst/>
                <a:uLnTx/>
                <a:uFillTx/>
                <a:latin typeface="Inter"/>
                <a:ea typeface="+mn-ea"/>
                <a:cs typeface="+mn-cs"/>
              </a:rPr>
              <a:t> Contributions to the host institution for project facilitation.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smtClean="0">
                <a:ln>
                  <a:noFill/>
                </a:ln>
                <a:solidFill>
                  <a:prstClr val="black"/>
                </a:solidFill>
                <a:effectLst/>
                <a:uLnTx/>
                <a:uFillTx/>
                <a:latin typeface="Sora"/>
                <a:ea typeface="+mn-ea"/>
                <a:cs typeface="+mn-cs"/>
              </a:rPr>
              <a:t>Brain Pool Plus (BP+) </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600" b="0" i="0" u="none" strike="noStrike" kern="1200" cap="none" spc="0" normalizeH="0" baseline="0" noProof="0" dirty="0" smtClean="0">
                <a:ln>
                  <a:noFill/>
                </a:ln>
                <a:solidFill>
                  <a:srgbClr val="364151"/>
                </a:solidFill>
                <a:effectLst/>
                <a:uLnTx/>
                <a:uFillTx/>
                <a:latin typeface="Inter"/>
                <a:ea typeface="+mn-ea"/>
                <a:cs typeface="+mn-cs"/>
              </a:rPr>
              <a:t>Up to </a:t>
            </a:r>
            <a:r>
              <a:rPr kumimoji="0" lang="en-US" altLang="en-US" sz="1600" b="1" i="0" u="none" strike="noStrike" kern="1200" cap="none" spc="0" normalizeH="0" baseline="0" noProof="0" dirty="0" smtClean="0">
                <a:ln>
                  <a:noFill/>
                </a:ln>
                <a:solidFill>
                  <a:srgbClr val="364151"/>
                </a:solidFill>
                <a:effectLst/>
                <a:uLnTx/>
                <a:uFillTx/>
                <a:latin typeface="Inter"/>
                <a:ea typeface="+mn-ea"/>
                <a:cs typeface="+mn-cs"/>
              </a:rPr>
              <a:t>₩600 million annually</a:t>
            </a:r>
            <a:r>
              <a:rPr kumimoji="0" lang="en-US" altLang="en-US" sz="1600" b="0" i="0" u="none" strike="noStrike" kern="1200" cap="none" spc="0" normalizeH="0" baseline="0" noProof="0" dirty="0" smtClean="0">
                <a:ln>
                  <a:noFill/>
                </a:ln>
                <a:solidFill>
                  <a:srgbClr val="364151"/>
                </a:solidFill>
                <a:effectLst/>
                <a:uLnTx/>
                <a:uFillTx/>
                <a:latin typeface="Inter"/>
                <a:ea typeface="+mn-ea"/>
                <a:cs typeface="+mn-cs"/>
              </a:rPr>
              <a:t> for large-scale research initiatives. </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600" b="0" i="0" u="none" strike="noStrike" kern="1200" cap="none" spc="0" normalizeH="0" baseline="0" noProof="0" dirty="0" smtClean="0">
                <a:ln>
                  <a:noFill/>
                </a:ln>
                <a:solidFill>
                  <a:srgbClr val="364151"/>
                </a:solidFill>
                <a:effectLst/>
                <a:uLnTx/>
                <a:uFillTx/>
                <a:latin typeface="Inter"/>
                <a:ea typeface="+mn-ea"/>
                <a:cs typeface="+mn-cs"/>
              </a:rPr>
              <a:t>Funding includes salaries, consumables, research equipment, facilities, and project coordination. </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600" b="0" i="0" u="none" strike="noStrike" kern="1200" cap="none" spc="0" normalizeH="0" baseline="0" noProof="0" dirty="0" smtClean="0">
                <a:ln>
                  <a:noFill/>
                </a:ln>
                <a:solidFill>
                  <a:srgbClr val="364151"/>
                </a:solidFill>
                <a:effectLst/>
                <a:uLnTx/>
                <a:uFillTx/>
                <a:latin typeface="Inter"/>
                <a:ea typeface="+mn-ea"/>
                <a:cs typeface="+mn-cs"/>
              </a:rPr>
              <a:t>Ideal for government-prioritized, cross-disciplinary projects requiring sustained collaboration.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6334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Benefits of joining the Brain Pool Program include: </a:t>
            </a:r>
            <a:r>
              <a:rPr lang="en-US" b="1" dirty="0"/>
              <a:t> </a:t>
            </a:r>
            <a:br>
              <a:rPr lang="en-US" b="1" dirty="0"/>
            </a:br>
            <a:endParaRPr lang="en-US" dirty="0"/>
          </a:p>
        </p:txBody>
      </p:sp>
      <p:sp>
        <p:nvSpPr>
          <p:cNvPr id="3" name="Content Placeholder 2"/>
          <p:cNvSpPr>
            <a:spLocks noGrp="1"/>
          </p:cNvSpPr>
          <p:nvPr>
            <p:ph idx="1"/>
          </p:nvPr>
        </p:nvSpPr>
        <p:spPr>
          <a:xfrm>
            <a:off x="416170" y="1980370"/>
            <a:ext cx="10515600" cy="4351338"/>
          </a:xfrm>
        </p:spPr>
        <p:txBody>
          <a:bodyPr>
            <a:normAutofit/>
          </a:bodyPr>
          <a:lstStyle/>
          <a:p>
            <a:pPr lvl="1" fontAlgn="base"/>
            <a:r>
              <a:rPr lang="en-US" dirty="0" smtClean="0"/>
              <a:t>Engaging </a:t>
            </a:r>
            <a:r>
              <a:rPr lang="en-US" dirty="0"/>
              <a:t>in high-level collaborative research with top Korean scholars. </a:t>
            </a:r>
          </a:p>
          <a:p>
            <a:pPr lvl="1" fontAlgn="base"/>
            <a:r>
              <a:rPr lang="en-US" dirty="0"/>
              <a:t>Building an international academic footprint through joint publications and conferences. </a:t>
            </a:r>
          </a:p>
          <a:p>
            <a:pPr lvl="1" fontAlgn="base"/>
            <a:r>
              <a:rPr lang="en-US" dirty="0"/>
              <a:t>Accessing state-of-the-art laboratories and infrastructure. </a:t>
            </a:r>
          </a:p>
          <a:p>
            <a:pPr lvl="1" fontAlgn="base"/>
            <a:r>
              <a:rPr lang="en-US" dirty="0"/>
              <a:t>Immersing in Korean culture, language, and innovation-centered development. </a:t>
            </a:r>
          </a:p>
          <a:p>
            <a:pPr lvl="1" fontAlgn="base"/>
            <a:r>
              <a:rPr lang="en-US" dirty="0"/>
              <a:t>Contributing to Korea’s national R&amp;D objectives while advancing your personal research goals. </a:t>
            </a:r>
          </a:p>
          <a:p>
            <a:endParaRPr lang="en-US" dirty="0"/>
          </a:p>
        </p:txBody>
      </p:sp>
    </p:spTree>
    <p:extLst>
      <p:ext uri="{BB962C8B-B14F-4D97-AF65-F5344CB8AC3E}">
        <p14:creationId xmlns:p14="http://schemas.microsoft.com/office/powerpoint/2010/main" val="29685878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485" y="129744"/>
            <a:ext cx="10515600" cy="1325563"/>
          </a:xfrm>
        </p:spPr>
        <p:txBody>
          <a:bodyPr/>
          <a:lstStyle/>
          <a:p>
            <a:r>
              <a:rPr lang="en-US" dirty="0" smtClean="0">
                <a:solidFill>
                  <a:srgbClr val="0000FF"/>
                </a:solidFill>
              </a:rPr>
              <a:t>Features and Details of the Program</a:t>
            </a:r>
            <a:endParaRPr lang="en-US" dirty="0">
              <a:solidFill>
                <a:srgbClr val="0000FF"/>
              </a:solidFill>
            </a:endParaRPr>
          </a:p>
        </p:txBody>
      </p:sp>
      <p:graphicFrame>
        <p:nvGraphicFramePr>
          <p:cNvPr id="4" name="Content Placeholder 3"/>
          <p:cNvGraphicFramePr>
            <a:graphicFrameLocks noGrp="1"/>
          </p:cNvGraphicFramePr>
          <p:nvPr>
            <p:ph idx="1"/>
          </p:nvPr>
        </p:nvGraphicFramePr>
        <p:xfrm>
          <a:off x="717449" y="1690688"/>
          <a:ext cx="10522636" cy="5071101"/>
        </p:xfrm>
        <a:graphic>
          <a:graphicData uri="http://schemas.openxmlformats.org/drawingml/2006/table">
            <a:tbl>
              <a:tblPr/>
              <a:tblGrid>
                <a:gridCol w="5261318">
                  <a:extLst>
                    <a:ext uri="{9D8B030D-6E8A-4147-A177-3AD203B41FA5}">
                      <a16:colId xmlns:a16="http://schemas.microsoft.com/office/drawing/2014/main" val="1927992717"/>
                    </a:ext>
                  </a:extLst>
                </a:gridCol>
                <a:gridCol w="5261318">
                  <a:extLst>
                    <a:ext uri="{9D8B030D-6E8A-4147-A177-3AD203B41FA5}">
                      <a16:colId xmlns:a16="http://schemas.microsoft.com/office/drawing/2014/main" val="2124800608"/>
                    </a:ext>
                  </a:extLst>
                </a:gridCol>
              </a:tblGrid>
              <a:tr h="245146">
                <a:tc>
                  <a:txBody>
                    <a:bodyPr/>
                    <a:lstStyle/>
                    <a:p>
                      <a:pPr algn="l" fontAlgn="base"/>
                      <a:r>
                        <a:rPr lang="en-US" sz="1600" b="1">
                          <a:effectLst/>
                        </a:rPr>
                        <a:t>Feature</a:t>
                      </a:r>
                      <a:r>
                        <a:rPr lang="en-US" sz="1600">
                          <a:effectLst/>
                        </a:rPr>
                        <a:t> </a:t>
                      </a:r>
                    </a:p>
                  </a:txBody>
                  <a:tcPr marL="61286" marR="61286" marT="30643" marB="30643" anchor="ctr">
                    <a:lnL>
                      <a:noFill/>
                    </a:lnL>
                    <a:lnR>
                      <a:noFill/>
                    </a:lnR>
                    <a:lnT>
                      <a:noFill/>
                    </a:lnT>
                    <a:lnB>
                      <a:noFill/>
                    </a:lnB>
                  </a:tcPr>
                </a:tc>
                <a:tc>
                  <a:txBody>
                    <a:bodyPr/>
                    <a:lstStyle/>
                    <a:p>
                      <a:pPr algn="l" fontAlgn="base"/>
                      <a:r>
                        <a:rPr lang="en-US" sz="1600" b="1">
                          <a:effectLst/>
                        </a:rPr>
                        <a:t>Details</a:t>
                      </a:r>
                      <a:r>
                        <a:rPr lang="en-US" sz="1600">
                          <a:effectLst/>
                        </a:rPr>
                        <a:t> </a:t>
                      </a:r>
                    </a:p>
                  </a:txBody>
                  <a:tcPr marL="61286" marR="61286" marT="30643" marB="30643" anchor="ctr">
                    <a:lnL>
                      <a:noFill/>
                    </a:lnL>
                    <a:lnR>
                      <a:noFill/>
                    </a:lnR>
                    <a:lnT>
                      <a:noFill/>
                    </a:lnT>
                    <a:lnB>
                      <a:noFill/>
                    </a:lnB>
                  </a:tcPr>
                </a:tc>
                <a:extLst>
                  <a:ext uri="{0D108BD9-81ED-4DB2-BD59-A6C34878D82A}">
                    <a16:rowId xmlns:a16="http://schemas.microsoft.com/office/drawing/2014/main" val="3104067406"/>
                  </a:ext>
                </a:extLst>
              </a:tr>
              <a:tr h="245146">
                <a:tc>
                  <a:txBody>
                    <a:bodyPr/>
                    <a:lstStyle/>
                    <a:p>
                      <a:pPr fontAlgn="base"/>
                      <a:r>
                        <a:rPr lang="en-US" sz="1600" b="1">
                          <a:effectLst/>
                        </a:rPr>
                        <a:t>Program Name</a:t>
                      </a:r>
                      <a:r>
                        <a:rPr lang="en-US" sz="1600">
                          <a:effectLst/>
                        </a:rPr>
                        <a:t> </a:t>
                      </a:r>
                    </a:p>
                  </a:txBody>
                  <a:tcPr marL="61286" marR="61286" marT="30643" marB="30643" anchor="ctr">
                    <a:lnL>
                      <a:noFill/>
                    </a:lnL>
                    <a:lnR>
                      <a:noFill/>
                    </a:lnR>
                    <a:lnT>
                      <a:noFill/>
                    </a:lnT>
                    <a:lnB>
                      <a:noFill/>
                    </a:lnB>
                  </a:tcPr>
                </a:tc>
                <a:tc>
                  <a:txBody>
                    <a:bodyPr/>
                    <a:lstStyle/>
                    <a:p>
                      <a:pPr fontAlgn="base"/>
                      <a:r>
                        <a:rPr lang="en-US" sz="1600">
                          <a:effectLst/>
                        </a:rPr>
                        <a:t>Brain Pool Fellowship Program </a:t>
                      </a:r>
                    </a:p>
                  </a:txBody>
                  <a:tcPr marL="61286" marR="61286" marT="30643" marB="30643" anchor="ctr">
                    <a:lnL>
                      <a:noFill/>
                    </a:lnL>
                    <a:lnR>
                      <a:noFill/>
                    </a:lnR>
                    <a:lnT>
                      <a:noFill/>
                    </a:lnT>
                    <a:lnB>
                      <a:noFill/>
                    </a:lnB>
                  </a:tcPr>
                </a:tc>
                <a:extLst>
                  <a:ext uri="{0D108BD9-81ED-4DB2-BD59-A6C34878D82A}">
                    <a16:rowId xmlns:a16="http://schemas.microsoft.com/office/drawing/2014/main" val="2042563820"/>
                  </a:ext>
                </a:extLst>
              </a:tr>
              <a:tr h="245146">
                <a:tc>
                  <a:txBody>
                    <a:bodyPr/>
                    <a:lstStyle/>
                    <a:p>
                      <a:pPr fontAlgn="base"/>
                      <a:r>
                        <a:rPr lang="en-US" sz="1600" b="1">
                          <a:effectLst/>
                        </a:rPr>
                        <a:t>Host Country</a:t>
                      </a:r>
                      <a:r>
                        <a:rPr lang="en-US" sz="1600">
                          <a:effectLst/>
                        </a:rPr>
                        <a:t> </a:t>
                      </a:r>
                    </a:p>
                  </a:txBody>
                  <a:tcPr marL="61286" marR="61286" marT="30643" marB="30643" anchor="ctr">
                    <a:lnL>
                      <a:noFill/>
                    </a:lnL>
                    <a:lnR>
                      <a:noFill/>
                    </a:lnR>
                    <a:lnT>
                      <a:noFill/>
                    </a:lnT>
                    <a:lnB>
                      <a:noFill/>
                    </a:lnB>
                  </a:tcPr>
                </a:tc>
                <a:tc>
                  <a:txBody>
                    <a:bodyPr/>
                    <a:lstStyle/>
                    <a:p>
                      <a:pPr fontAlgn="base"/>
                      <a:r>
                        <a:rPr lang="en-US" sz="1600" u="none" strike="noStrike">
                          <a:effectLst/>
                          <a:hlinkClick r:id="rId2"/>
                        </a:rPr>
                        <a:t>South Korea </a:t>
                      </a:r>
                      <a:endParaRPr lang="en-US" sz="1600">
                        <a:effectLst/>
                      </a:endParaRPr>
                    </a:p>
                  </a:txBody>
                  <a:tcPr marL="61286" marR="61286" marT="30643" marB="30643" anchor="ctr">
                    <a:lnL>
                      <a:noFill/>
                    </a:lnL>
                    <a:lnR>
                      <a:noFill/>
                    </a:lnR>
                    <a:lnT>
                      <a:noFill/>
                    </a:lnT>
                    <a:lnB>
                      <a:noFill/>
                    </a:lnB>
                  </a:tcPr>
                </a:tc>
                <a:extLst>
                  <a:ext uri="{0D108BD9-81ED-4DB2-BD59-A6C34878D82A}">
                    <a16:rowId xmlns:a16="http://schemas.microsoft.com/office/drawing/2014/main" val="2708729823"/>
                  </a:ext>
                </a:extLst>
              </a:tr>
              <a:tr h="429005">
                <a:tc>
                  <a:txBody>
                    <a:bodyPr/>
                    <a:lstStyle/>
                    <a:p>
                      <a:pPr fontAlgn="base"/>
                      <a:r>
                        <a:rPr lang="en-US" sz="1600" b="1">
                          <a:effectLst/>
                        </a:rPr>
                        <a:t>Funded By</a:t>
                      </a:r>
                      <a:r>
                        <a:rPr lang="en-US" sz="1600">
                          <a:effectLst/>
                        </a:rPr>
                        <a:t> </a:t>
                      </a:r>
                    </a:p>
                  </a:txBody>
                  <a:tcPr marL="61286" marR="61286" marT="30643" marB="30643" anchor="ctr">
                    <a:lnL>
                      <a:noFill/>
                    </a:lnL>
                    <a:lnR>
                      <a:noFill/>
                    </a:lnR>
                    <a:lnT>
                      <a:noFill/>
                    </a:lnT>
                    <a:lnB>
                      <a:noFill/>
                    </a:lnB>
                  </a:tcPr>
                </a:tc>
                <a:tc>
                  <a:txBody>
                    <a:bodyPr/>
                    <a:lstStyle/>
                    <a:p>
                      <a:pPr fontAlgn="base"/>
                      <a:r>
                        <a:rPr lang="en-US" sz="1600">
                          <a:effectLst/>
                        </a:rPr>
                        <a:t>Ministry of Science and ICT (MSIT), National Research Foundation (NRF) </a:t>
                      </a:r>
                    </a:p>
                  </a:txBody>
                  <a:tcPr marL="61286" marR="61286" marT="30643" marB="30643" anchor="ctr">
                    <a:lnL>
                      <a:noFill/>
                    </a:lnL>
                    <a:lnR>
                      <a:noFill/>
                    </a:lnR>
                    <a:lnT>
                      <a:noFill/>
                    </a:lnT>
                    <a:lnB>
                      <a:noFill/>
                    </a:lnB>
                  </a:tcPr>
                </a:tc>
                <a:extLst>
                  <a:ext uri="{0D108BD9-81ED-4DB2-BD59-A6C34878D82A}">
                    <a16:rowId xmlns:a16="http://schemas.microsoft.com/office/drawing/2014/main" val="4039772048"/>
                  </a:ext>
                </a:extLst>
              </a:tr>
              <a:tr h="429005">
                <a:tc>
                  <a:txBody>
                    <a:bodyPr/>
                    <a:lstStyle/>
                    <a:p>
                      <a:pPr fontAlgn="base"/>
                      <a:r>
                        <a:rPr lang="en-US" sz="1600" b="1" dirty="0">
                          <a:effectLst/>
                        </a:rPr>
                        <a:t>Duration</a:t>
                      </a:r>
                      <a:r>
                        <a:rPr lang="en-US" sz="1600" dirty="0">
                          <a:effectLst/>
                        </a:rPr>
                        <a:t> </a:t>
                      </a:r>
                    </a:p>
                  </a:txBody>
                  <a:tcPr marL="61286" marR="61286" marT="30643" marB="30643" anchor="ctr">
                    <a:lnL>
                      <a:noFill/>
                    </a:lnL>
                    <a:lnR>
                      <a:noFill/>
                    </a:lnR>
                    <a:lnT>
                      <a:noFill/>
                    </a:lnT>
                    <a:lnB>
                      <a:noFill/>
                    </a:lnB>
                  </a:tcPr>
                </a:tc>
                <a:tc>
                  <a:txBody>
                    <a:bodyPr/>
                    <a:lstStyle/>
                    <a:p>
                      <a:pPr fontAlgn="base"/>
                      <a:r>
                        <a:rPr lang="en-US" sz="1600">
                          <a:effectLst/>
                        </a:rPr>
                        <a:t>6–12 months (Short-Term), up to 3 years (Long-Term), up to 10 years (BP+) </a:t>
                      </a:r>
                    </a:p>
                  </a:txBody>
                  <a:tcPr marL="61286" marR="61286" marT="30643" marB="30643" anchor="ctr">
                    <a:lnL>
                      <a:noFill/>
                    </a:lnL>
                    <a:lnR>
                      <a:noFill/>
                    </a:lnR>
                    <a:lnT>
                      <a:noFill/>
                    </a:lnT>
                    <a:lnB>
                      <a:noFill/>
                    </a:lnB>
                  </a:tcPr>
                </a:tc>
                <a:extLst>
                  <a:ext uri="{0D108BD9-81ED-4DB2-BD59-A6C34878D82A}">
                    <a16:rowId xmlns:a16="http://schemas.microsoft.com/office/drawing/2014/main" val="1373179840"/>
                  </a:ext>
                </a:extLst>
              </a:tr>
              <a:tr h="429005">
                <a:tc>
                  <a:txBody>
                    <a:bodyPr/>
                    <a:lstStyle/>
                    <a:p>
                      <a:pPr fontAlgn="base"/>
                      <a:r>
                        <a:rPr lang="en-US" sz="1600" b="1">
                          <a:effectLst/>
                        </a:rPr>
                        <a:t>Study Mode</a:t>
                      </a:r>
                      <a:r>
                        <a:rPr lang="en-US" sz="1600">
                          <a:effectLst/>
                        </a:rPr>
                        <a:t> </a:t>
                      </a:r>
                    </a:p>
                  </a:txBody>
                  <a:tcPr marL="61286" marR="61286" marT="30643" marB="30643" anchor="ctr">
                    <a:lnL>
                      <a:noFill/>
                    </a:lnL>
                    <a:lnR>
                      <a:noFill/>
                    </a:lnR>
                    <a:lnT>
                      <a:noFill/>
                    </a:lnT>
                    <a:lnB>
                      <a:noFill/>
                    </a:lnB>
                  </a:tcPr>
                </a:tc>
                <a:tc>
                  <a:txBody>
                    <a:bodyPr/>
                    <a:lstStyle/>
                    <a:p>
                      <a:pPr fontAlgn="base"/>
                      <a:r>
                        <a:rPr lang="en-US" sz="1600">
                          <a:effectLst/>
                        </a:rPr>
                        <a:t>Full-time, In-Person (No remote or delayed starts) </a:t>
                      </a:r>
                    </a:p>
                  </a:txBody>
                  <a:tcPr marL="61286" marR="61286" marT="30643" marB="30643" anchor="ctr">
                    <a:lnL>
                      <a:noFill/>
                    </a:lnL>
                    <a:lnR>
                      <a:noFill/>
                    </a:lnR>
                    <a:lnT>
                      <a:noFill/>
                    </a:lnT>
                    <a:lnB>
                      <a:noFill/>
                    </a:lnB>
                  </a:tcPr>
                </a:tc>
                <a:extLst>
                  <a:ext uri="{0D108BD9-81ED-4DB2-BD59-A6C34878D82A}">
                    <a16:rowId xmlns:a16="http://schemas.microsoft.com/office/drawing/2014/main" val="3239961577"/>
                  </a:ext>
                </a:extLst>
              </a:tr>
              <a:tr h="612864">
                <a:tc>
                  <a:txBody>
                    <a:bodyPr/>
                    <a:lstStyle/>
                    <a:p>
                      <a:pPr fontAlgn="base"/>
                      <a:r>
                        <a:rPr lang="en-US" sz="1600" b="1">
                          <a:effectLst/>
                        </a:rPr>
                        <a:t>Eligibility</a:t>
                      </a:r>
                      <a:r>
                        <a:rPr lang="en-US" sz="1600">
                          <a:effectLst/>
                        </a:rPr>
                        <a:t> </a:t>
                      </a:r>
                    </a:p>
                  </a:txBody>
                  <a:tcPr marL="61286" marR="61286" marT="30643" marB="30643" anchor="ctr">
                    <a:lnL>
                      <a:noFill/>
                    </a:lnL>
                    <a:lnR>
                      <a:noFill/>
                    </a:lnR>
                    <a:lnT>
                      <a:noFill/>
                    </a:lnT>
                    <a:lnB>
                      <a:noFill/>
                    </a:lnB>
                  </a:tcPr>
                </a:tc>
                <a:tc>
                  <a:txBody>
                    <a:bodyPr/>
                    <a:lstStyle/>
                    <a:p>
                      <a:pPr fontAlgn="base"/>
                      <a:r>
                        <a:rPr lang="en-US" sz="1600">
                          <a:effectLst/>
                        </a:rPr>
                        <a:t>Foreign researchers with PhD or 5+ years R&amp;D experience; host-led application </a:t>
                      </a:r>
                    </a:p>
                  </a:txBody>
                  <a:tcPr marL="61286" marR="61286" marT="30643" marB="30643" anchor="ctr">
                    <a:lnL>
                      <a:noFill/>
                    </a:lnL>
                    <a:lnR>
                      <a:noFill/>
                    </a:lnR>
                    <a:lnT>
                      <a:noFill/>
                    </a:lnT>
                    <a:lnB>
                      <a:noFill/>
                    </a:lnB>
                  </a:tcPr>
                </a:tc>
                <a:extLst>
                  <a:ext uri="{0D108BD9-81ED-4DB2-BD59-A6C34878D82A}">
                    <a16:rowId xmlns:a16="http://schemas.microsoft.com/office/drawing/2014/main" val="2124945363"/>
                  </a:ext>
                </a:extLst>
              </a:tr>
              <a:tr h="612864">
                <a:tc>
                  <a:txBody>
                    <a:bodyPr/>
                    <a:lstStyle/>
                    <a:p>
                      <a:pPr fontAlgn="base"/>
                      <a:r>
                        <a:rPr lang="en-US" sz="1600" b="1" dirty="0">
                          <a:effectLst/>
                        </a:rPr>
                        <a:t>Financial Support</a:t>
                      </a:r>
                      <a:r>
                        <a:rPr lang="en-US" sz="1600" dirty="0">
                          <a:effectLst/>
                        </a:rPr>
                        <a:t> </a:t>
                      </a:r>
                    </a:p>
                  </a:txBody>
                  <a:tcPr marL="61286" marR="61286" marT="30643" marB="30643" anchor="ctr">
                    <a:lnL>
                      <a:noFill/>
                    </a:lnL>
                    <a:lnR>
                      <a:noFill/>
                    </a:lnR>
                    <a:lnT>
                      <a:noFill/>
                    </a:lnT>
                    <a:lnB>
                      <a:noFill/>
                    </a:lnB>
                  </a:tcPr>
                </a:tc>
                <a:tc>
                  <a:txBody>
                    <a:bodyPr/>
                    <a:lstStyle/>
                    <a:p>
                      <a:pPr fontAlgn="base"/>
                      <a:r>
                        <a:rPr lang="en-US" sz="1600">
                          <a:effectLst/>
                        </a:rPr>
                        <a:t>₩5M–₩25M/month stipend, relocation costs, housing, research funds </a:t>
                      </a:r>
                    </a:p>
                  </a:txBody>
                  <a:tcPr marL="61286" marR="61286" marT="30643" marB="30643" anchor="ctr">
                    <a:lnL>
                      <a:noFill/>
                    </a:lnL>
                    <a:lnR>
                      <a:noFill/>
                    </a:lnR>
                    <a:lnT>
                      <a:noFill/>
                    </a:lnT>
                    <a:lnB>
                      <a:noFill/>
                    </a:lnB>
                  </a:tcPr>
                </a:tc>
                <a:extLst>
                  <a:ext uri="{0D108BD9-81ED-4DB2-BD59-A6C34878D82A}">
                    <a16:rowId xmlns:a16="http://schemas.microsoft.com/office/drawing/2014/main" val="2819114369"/>
                  </a:ext>
                </a:extLst>
              </a:tr>
              <a:tr h="429005">
                <a:tc>
                  <a:txBody>
                    <a:bodyPr/>
                    <a:lstStyle/>
                    <a:p>
                      <a:pPr fontAlgn="base"/>
                      <a:r>
                        <a:rPr lang="en-US" sz="1600" b="1">
                          <a:effectLst/>
                        </a:rPr>
                        <a:t>Fields of Study</a:t>
                      </a:r>
                      <a:r>
                        <a:rPr lang="en-US" sz="1600">
                          <a:effectLst/>
                        </a:rPr>
                        <a:t> </a:t>
                      </a:r>
                    </a:p>
                  </a:txBody>
                  <a:tcPr marL="61286" marR="61286" marT="30643" marB="30643" anchor="ctr">
                    <a:lnL>
                      <a:noFill/>
                    </a:lnL>
                    <a:lnR>
                      <a:noFill/>
                    </a:lnR>
                    <a:lnT>
                      <a:noFill/>
                    </a:lnT>
                    <a:lnB>
                      <a:noFill/>
                    </a:lnB>
                  </a:tcPr>
                </a:tc>
                <a:tc>
                  <a:txBody>
                    <a:bodyPr/>
                    <a:lstStyle/>
                    <a:p>
                      <a:pPr fontAlgn="base"/>
                      <a:r>
                        <a:rPr lang="en-US" sz="1600">
                          <a:effectLst/>
                        </a:rPr>
                        <a:t>All science and technology fields; national priority R&amp;D areas (BP+) </a:t>
                      </a:r>
                    </a:p>
                  </a:txBody>
                  <a:tcPr marL="61286" marR="61286" marT="30643" marB="30643" anchor="ctr">
                    <a:lnL>
                      <a:noFill/>
                    </a:lnL>
                    <a:lnR>
                      <a:noFill/>
                    </a:lnR>
                    <a:lnT>
                      <a:noFill/>
                    </a:lnT>
                    <a:lnB>
                      <a:noFill/>
                    </a:lnB>
                  </a:tcPr>
                </a:tc>
                <a:extLst>
                  <a:ext uri="{0D108BD9-81ED-4DB2-BD59-A6C34878D82A}">
                    <a16:rowId xmlns:a16="http://schemas.microsoft.com/office/drawing/2014/main" val="3431916669"/>
                  </a:ext>
                </a:extLst>
              </a:tr>
              <a:tr h="429005">
                <a:tc>
                  <a:txBody>
                    <a:bodyPr/>
                    <a:lstStyle/>
                    <a:p>
                      <a:pPr fontAlgn="base"/>
                      <a:r>
                        <a:rPr lang="en-US" sz="1600" b="1" dirty="0">
                          <a:effectLst/>
                        </a:rPr>
                        <a:t>Deadline</a:t>
                      </a:r>
                      <a:r>
                        <a:rPr lang="en-US" sz="1600" dirty="0">
                          <a:effectLst/>
                        </a:rPr>
                        <a:t> </a:t>
                      </a:r>
                    </a:p>
                  </a:txBody>
                  <a:tcPr marL="61286" marR="61286" marT="30643" marB="30643" anchor="ctr">
                    <a:lnL>
                      <a:noFill/>
                    </a:lnL>
                    <a:lnR>
                      <a:noFill/>
                    </a:lnR>
                    <a:lnT>
                      <a:noFill/>
                    </a:lnT>
                    <a:lnB>
                      <a:noFill/>
                    </a:lnB>
                  </a:tcPr>
                </a:tc>
                <a:tc>
                  <a:txBody>
                    <a:bodyPr/>
                    <a:lstStyle/>
                    <a:p>
                      <a:pPr fontAlgn="base"/>
                      <a:r>
                        <a:rPr lang="en-US" sz="1600">
                          <a:effectLst/>
                        </a:rPr>
                        <a:t>Last Call: Feb 2025; Next Expected: Dec 2025 or Early 2026 </a:t>
                      </a:r>
                      <a:r>
                        <a:rPr lang="en-US" sz="1600" i="1">
                          <a:effectLst/>
                        </a:rPr>
                        <a:t>(To be updated)</a:t>
                      </a:r>
                      <a:r>
                        <a:rPr lang="en-US" sz="1600">
                          <a:effectLst/>
                        </a:rPr>
                        <a:t> </a:t>
                      </a:r>
                    </a:p>
                  </a:txBody>
                  <a:tcPr marL="61286" marR="61286" marT="30643" marB="30643" anchor="ctr">
                    <a:lnL>
                      <a:noFill/>
                    </a:lnL>
                    <a:lnR>
                      <a:noFill/>
                    </a:lnR>
                    <a:lnT>
                      <a:noFill/>
                    </a:lnT>
                    <a:lnB>
                      <a:noFill/>
                    </a:lnB>
                  </a:tcPr>
                </a:tc>
                <a:extLst>
                  <a:ext uri="{0D108BD9-81ED-4DB2-BD59-A6C34878D82A}">
                    <a16:rowId xmlns:a16="http://schemas.microsoft.com/office/drawing/2014/main" val="1811622408"/>
                  </a:ext>
                </a:extLst>
              </a:tr>
              <a:tr h="245146">
                <a:tc>
                  <a:txBody>
                    <a:bodyPr/>
                    <a:lstStyle/>
                    <a:p>
                      <a:pPr fontAlgn="base"/>
                      <a:r>
                        <a:rPr lang="en-US" sz="1600" b="1">
                          <a:effectLst/>
                        </a:rPr>
                        <a:t>Official Website</a:t>
                      </a:r>
                      <a:r>
                        <a:rPr lang="en-US" sz="1600">
                          <a:effectLst/>
                        </a:rPr>
                        <a:t> </a:t>
                      </a:r>
                    </a:p>
                  </a:txBody>
                  <a:tcPr marL="61286" marR="61286" marT="30643" marB="30643" anchor="ctr">
                    <a:lnL>
                      <a:noFill/>
                    </a:lnL>
                    <a:lnR>
                      <a:noFill/>
                    </a:lnR>
                    <a:lnT>
                      <a:noFill/>
                    </a:lnT>
                    <a:lnB>
                      <a:noFill/>
                    </a:lnB>
                  </a:tcPr>
                </a:tc>
                <a:tc>
                  <a:txBody>
                    <a:bodyPr/>
                    <a:lstStyle/>
                    <a:p>
                      <a:pPr fontAlgn="base"/>
                      <a:r>
                        <a:rPr lang="en-US" sz="1600" u="none" strike="noStrike" dirty="0">
                          <a:effectLst/>
                          <a:hlinkClick r:id="rId3"/>
                        </a:rPr>
                        <a:t>Click Here</a:t>
                      </a:r>
                      <a:endParaRPr lang="en-US" sz="1600" dirty="0">
                        <a:effectLst/>
                      </a:endParaRPr>
                    </a:p>
                  </a:txBody>
                  <a:tcPr marL="61286" marR="61286" marT="30643" marB="30643" anchor="ctr">
                    <a:lnL>
                      <a:noFill/>
                    </a:lnL>
                    <a:lnR>
                      <a:noFill/>
                    </a:lnR>
                    <a:lnT>
                      <a:noFill/>
                    </a:lnT>
                    <a:lnB>
                      <a:noFill/>
                    </a:lnB>
                  </a:tcPr>
                </a:tc>
                <a:extLst>
                  <a:ext uri="{0D108BD9-81ED-4DB2-BD59-A6C34878D82A}">
                    <a16:rowId xmlns:a16="http://schemas.microsoft.com/office/drawing/2014/main" val="4229929962"/>
                  </a:ext>
                </a:extLst>
              </a:tr>
            </a:tbl>
          </a:graphicData>
        </a:graphic>
      </p:graphicFrame>
      <p:sp>
        <p:nvSpPr>
          <p:cNvPr id="5" name="Rectangle 1"/>
          <p:cNvSpPr>
            <a:spLocks noChangeArrowheads="1"/>
          </p:cNvSpPr>
          <p:nvPr/>
        </p:nvSpPr>
        <p:spPr bwMode="auto">
          <a:xfrm>
            <a:off x="-6796935" y="-100026"/>
            <a:ext cx="24372325"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prstClr val="black"/>
                </a:solidFill>
                <a:effectLst/>
                <a:uLnTx/>
                <a:uFillTx/>
                <a:latin typeface="Sora"/>
                <a:ea typeface="+mn-ea"/>
                <a:cs typeface="+mn-cs"/>
              </a:rPr>
              <a:t>uick Summary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Calibri" panose="020F0502020204030204"/>
                <a:ea typeface="+mn-ea"/>
                <a:cs typeface="+mn-cs"/>
              </a:rPr>
              <a:t/>
            </a:r>
            <a:br>
              <a:rPr kumimoji="0" lang="en-US" altLang="en-US" sz="1400" b="0" i="0" u="none" strike="noStrike" kern="1200" cap="none" spc="0" normalizeH="0" baseline="0" noProof="0" smtClean="0">
                <a:ln>
                  <a:noFill/>
                </a:ln>
                <a:solidFill>
                  <a:prstClr val="black"/>
                </a:solidFill>
                <a:effectLst/>
                <a:uLnTx/>
                <a:uFillTx/>
                <a:latin typeface="Calibri" panose="020F0502020204030204"/>
                <a:ea typeface="+mn-ea"/>
                <a:cs typeface="+mn-cs"/>
              </a:rPr>
            </a:br>
            <a:endParaRPr kumimoji="0" lang="en-US" alt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80174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1"/>
          <p:cNvSpPr>
            <a:spLocks noGrp="1" noChangeArrowheads="1"/>
          </p:cNvSpPr>
          <p:nvPr>
            <p:ph idx="1"/>
          </p:nvPr>
        </p:nvSpPr>
        <p:spPr bwMode="auto">
          <a:xfrm>
            <a:off x="161674" y="2205769"/>
            <a:ext cx="12030326" cy="3924151"/>
          </a:xfrm>
          <a:prstGeom prst="rect">
            <a:avLst/>
          </a:prstGeom>
          <a:solidFill>
            <a:srgbClr val="FDFE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3805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smtClean="0">
                <a:ln>
                  <a:noFill/>
                </a:ln>
                <a:solidFill>
                  <a:srgbClr val="364151"/>
                </a:solidFill>
                <a:effectLst/>
                <a:latin typeface="Sora"/>
              </a:rPr>
              <a:t>What Is the Brain Pool Fellowship Program?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364151"/>
                </a:solidFill>
                <a:effectLst/>
                <a:latin typeface="Inter"/>
              </a:rPr>
              <a:t>The </a:t>
            </a:r>
            <a:r>
              <a:rPr kumimoji="0" lang="en-US" altLang="en-US" sz="1300" b="1" i="0" u="none" strike="noStrike" cap="none" normalizeH="0" baseline="0" dirty="0" smtClean="0">
                <a:ln>
                  <a:noFill/>
                </a:ln>
                <a:solidFill>
                  <a:srgbClr val="364151"/>
                </a:solidFill>
                <a:effectLst/>
                <a:latin typeface="Inter"/>
              </a:rPr>
              <a:t>Brain Pool Fellowship Program</a:t>
            </a:r>
            <a:r>
              <a:rPr kumimoji="0" lang="en-US" altLang="en-US" sz="1300" b="0" i="0" u="none" strike="noStrike" cap="none" normalizeH="0" baseline="0" dirty="0" smtClean="0">
                <a:ln>
                  <a:noFill/>
                </a:ln>
                <a:solidFill>
                  <a:srgbClr val="364151"/>
                </a:solidFill>
                <a:effectLst/>
                <a:latin typeface="Inter"/>
              </a:rPr>
              <a:t> (BP) is a flagship research initiative funded by the Korean government. Its mission is to enhance Korea’s R&amp;D competitiveness by engaging world-class foreign researchers across all scientific and technological domains. This program plays a key role in internationalizing Korean research institutions and fostering innovation through global collaboration.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364151"/>
                </a:solidFill>
                <a:effectLst/>
                <a:latin typeface="Inter"/>
              </a:rPr>
              <a:t>The program is offered in two distinct formats: </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300" b="1" i="0" u="none" strike="noStrike" cap="none" normalizeH="0" baseline="0" dirty="0" smtClean="0">
                <a:ln>
                  <a:noFill/>
                </a:ln>
                <a:solidFill>
                  <a:srgbClr val="364151"/>
                </a:solidFill>
                <a:effectLst/>
                <a:latin typeface="Inter"/>
              </a:rPr>
              <a:t>Brain Pool (Standard):</a:t>
            </a:r>
            <a:r>
              <a:rPr kumimoji="0" lang="en-US" altLang="en-US" sz="1300" b="0" i="0" u="none" strike="noStrike" cap="none" normalizeH="0" baseline="0" dirty="0" smtClean="0">
                <a:ln>
                  <a:noFill/>
                </a:ln>
                <a:solidFill>
                  <a:srgbClr val="364151"/>
                </a:solidFill>
                <a:effectLst/>
                <a:latin typeface="Inter"/>
              </a:rPr>
              <a:t> Designed for individual researchers, this stream facilitates short- and long-term stays at Korean universities, national labs, or industrial research centers. </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300" b="1" i="0" u="none" strike="noStrike" cap="none" normalizeH="0" baseline="0" dirty="0" smtClean="0">
                <a:ln>
                  <a:noFill/>
                </a:ln>
                <a:solidFill>
                  <a:srgbClr val="364151"/>
                </a:solidFill>
                <a:effectLst/>
                <a:latin typeface="Inter"/>
              </a:rPr>
              <a:t>Brain Pool Plus (BP+):</a:t>
            </a:r>
            <a:r>
              <a:rPr kumimoji="0" lang="en-US" altLang="en-US" sz="1300" b="0" i="0" u="none" strike="noStrike" cap="none" normalizeH="0" baseline="0" dirty="0" smtClean="0">
                <a:ln>
                  <a:noFill/>
                </a:ln>
                <a:solidFill>
                  <a:srgbClr val="364151"/>
                </a:solidFill>
                <a:effectLst/>
                <a:latin typeface="Inter"/>
              </a:rPr>
              <a:t> A strategic expansion that provides increased financial support and longer project durations, primarily targeted at high-impact national R&amp;D priority areas.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smtClean="0">
                <a:ln>
                  <a:noFill/>
                </a:ln>
                <a:solidFill>
                  <a:srgbClr val="364151"/>
                </a:solidFill>
                <a:effectLst/>
                <a:latin typeface="Sora"/>
              </a:rPr>
              <a:t> Eligibility Criteria for Applicants and Hosts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500" b="1" i="0" u="none" strike="noStrike" cap="none" normalizeH="0" baseline="0" dirty="0" smtClean="0">
                <a:ln>
                  <a:noFill/>
                </a:ln>
                <a:solidFill>
                  <a:srgbClr val="364151"/>
                </a:solidFill>
                <a:effectLst/>
                <a:latin typeface="Sora"/>
              </a:rPr>
              <a:t>Host Researcher (Based in South Korea)</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300" b="0" i="0" u="none" strike="noStrike" cap="none" normalizeH="0" baseline="0" dirty="0" smtClean="0">
                <a:ln>
                  <a:noFill/>
                </a:ln>
                <a:solidFill>
                  <a:srgbClr val="364151"/>
                </a:solidFill>
                <a:effectLst/>
                <a:latin typeface="Inter"/>
              </a:rPr>
              <a:t>Must be a </a:t>
            </a:r>
            <a:r>
              <a:rPr kumimoji="0" lang="en-US" altLang="en-US" sz="1300" b="1" i="0" u="none" strike="noStrike" cap="none" normalizeH="0" baseline="0" dirty="0" smtClean="0">
                <a:ln>
                  <a:noFill/>
                </a:ln>
                <a:solidFill>
                  <a:srgbClr val="364151"/>
                </a:solidFill>
                <a:effectLst/>
                <a:latin typeface="Inter"/>
              </a:rPr>
              <a:t>full-time faculty member</a:t>
            </a:r>
            <a:r>
              <a:rPr kumimoji="0" lang="en-US" altLang="en-US" sz="1300" b="0" i="0" u="none" strike="noStrike" cap="none" normalizeH="0" baseline="0" dirty="0" smtClean="0">
                <a:ln>
                  <a:noFill/>
                </a:ln>
                <a:solidFill>
                  <a:srgbClr val="364151"/>
                </a:solidFill>
                <a:effectLst/>
                <a:latin typeface="Inter"/>
              </a:rPr>
              <a:t> or a </a:t>
            </a:r>
            <a:r>
              <a:rPr kumimoji="0" lang="en-US" altLang="en-US" sz="1300" b="1" i="0" u="none" strike="noStrike" cap="none" normalizeH="0" baseline="0" dirty="0" smtClean="0">
                <a:ln>
                  <a:noFill/>
                </a:ln>
                <a:solidFill>
                  <a:srgbClr val="364151"/>
                </a:solidFill>
                <a:effectLst/>
                <a:latin typeface="Inter"/>
              </a:rPr>
              <a:t>senior researcher</a:t>
            </a:r>
            <a:r>
              <a:rPr kumimoji="0" lang="en-US" altLang="en-US" sz="1300" b="0" i="0" u="none" strike="noStrike" cap="none" normalizeH="0" baseline="0" dirty="0" smtClean="0">
                <a:ln>
                  <a:noFill/>
                </a:ln>
                <a:solidFill>
                  <a:srgbClr val="364151"/>
                </a:solidFill>
                <a:effectLst/>
                <a:latin typeface="Inter"/>
              </a:rPr>
              <a:t> affiliated with a Korean university, public research institute, or industry R&amp;D center. </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300" b="0" i="0" u="none" strike="noStrike" cap="none" normalizeH="0" baseline="0" dirty="0" smtClean="0">
                <a:ln>
                  <a:noFill/>
                </a:ln>
                <a:solidFill>
                  <a:srgbClr val="364151"/>
                </a:solidFill>
                <a:effectLst/>
                <a:latin typeface="Inter"/>
              </a:rPr>
              <a:t>Responsible for initiating and submitting the fellowship application. </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300" b="0" i="0" u="none" strike="noStrike" cap="none" normalizeH="0" baseline="0" dirty="0" smtClean="0">
                <a:ln>
                  <a:noFill/>
                </a:ln>
                <a:solidFill>
                  <a:srgbClr val="364151"/>
                </a:solidFill>
                <a:effectLst/>
                <a:latin typeface="Inter"/>
              </a:rPr>
              <a:t>Acts as the official host and collaborator throughout the fellowship. </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1500" b="1" i="0" u="none" strike="noStrike" cap="none" normalizeH="0" baseline="0" dirty="0" smtClean="0">
                <a:ln>
                  <a:noFill/>
                </a:ln>
                <a:solidFill>
                  <a:srgbClr val="364151"/>
                </a:solidFill>
                <a:effectLst/>
                <a:latin typeface="Sora"/>
              </a:rPr>
              <a:t>Brain Pool Candidate (International Researcher)</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300" b="0" i="0" u="none" strike="noStrike" cap="none" normalizeH="0" baseline="0" dirty="0" smtClean="0">
                <a:ln>
                  <a:noFill/>
                </a:ln>
                <a:solidFill>
                  <a:srgbClr val="364151"/>
                </a:solidFill>
                <a:effectLst/>
                <a:latin typeface="Inter"/>
              </a:rPr>
              <a:t>Must hold a </a:t>
            </a:r>
            <a:r>
              <a:rPr kumimoji="0" lang="en-US" altLang="en-US" sz="1300" b="1" i="0" u="none" strike="noStrike" cap="none" normalizeH="0" baseline="0" dirty="0" smtClean="0">
                <a:ln>
                  <a:noFill/>
                </a:ln>
                <a:solidFill>
                  <a:srgbClr val="364151"/>
                </a:solidFill>
                <a:effectLst/>
                <a:latin typeface="Inter"/>
              </a:rPr>
              <a:t>PhD degree or</a:t>
            </a:r>
            <a:r>
              <a:rPr kumimoji="0" lang="en-US" altLang="en-US" sz="1300" b="0" i="0" u="none" strike="noStrike" cap="none" normalizeH="0" baseline="0" dirty="0" smtClean="0">
                <a:ln>
                  <a:noFill/>
                </a:ln>
                <a:solidFill>
                  <a:srgbClr val="364151"/>
                </a:solidFill>
                <a:effectLst/>
                <a:latin typeface="Inter"/>
              </a:rPr>
              <a:t> have a </a:t>
            </a:r>
            <a:r>
              <a:rPr kumimoji="0" lang="en-US" altLang="en-US" sz="1300" b="1" i="0" u="none" strike="noStrike" cap="none" normalizeH="0" baseline="0" dirty="0" smtClean="0">
                <a:ln>
                  <a:noFill/>
                </a:ln>
                <a:solidFill>
                  <a:srgbClr val="364151"/>
                </a:solidFill>
                <a:effectLst/>
                <a:latin typeface="Inter"/>
              </a:rPr>
              <a:t>minimum of five years of overseas R&amp;D experience</a:t>
            </a:r>
            <a:r>
              <a:rPr kumimoji="0" lang="en-US" altLang="en-US" sz="1300" b="0" i="0" u="none" strike="noStrike" cap="none" normalizeH="0" baseline="0" dirty="0" smtClean="0">
                <a:ln>
                  <a:noFill/>
                </a:ln>
                <a:solidFill>
                  <a:srgbClr val="364151"/>
                </a:solidFill>
                <a:effectLst/>
                <a:latin typeface="Inter"/>
              </a:rPr>
              <a:t>. </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300" b="0" i="0" u="none" strike="noStrike" cap="none" normalizeH="0" baseline="0" dirty="0" smtClean="0">
                <a:ln>
                  <a:noFill/>
                </a:ln>
                <a:solidFill>
                  <a:srgbClr val="364151"/>
                </a:solidFill>
                <a:effectLst/>
                <a:latin typeface="Inter"/>
              </a:rPr>
              <a:t>Should currently </a:t>
            </a:r>
            <a:r>
              <a:rPr kumimoji="0" lang="en-US" altLang="en-US" sz="1300" b="1" i="0" u="none" strike="noStrike" cap="none" normalizeH="0" baseline="0" dirty="0" smtClean="0">
                <a:ln>
                  <a:noFill/>
                </a:ln>
                <a:solidFill>
                  <a:srgbClr val="364151"/>
                </a:solidFill>
                <a:effectLst/>
                <a:latin typeface="Inter"/>
              </a:rPr>
              <a:t>reside outside of Korea</a:t>
            </a:r>
            <a:r>
              <a:rPr kumimoji="0" lang="en-US" altLang="en-US" sz="1300" b="0" i="0" u="none" strike="noStrike" cap="none" normalizeH="0" baseline="0" dirty="0" smtClean="0">
                <a:ln>
                  <a:noFill/>
                </a:ln>
                <a:solidFill>
                  <a:srgbClr val="364151"/>
                </a:solidFill>
                <a:effectLst/>
                <a:latin typeface="Inter"/>
              </a:rPr>
              <a:t>, including Korean nationals abroad.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37157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Application Process and Timeline </a:t>
            </a:r>
            <a:br>
              <a:rPr lang="en-US" b="1" dirty="0"/>
            </a:br>
            <a:endParaRPr lang="en-US" dirty="0"/>
          </a:p>
        </p:txBody>
      </p:sp>
      <p:sp>
        <p:nvSpPr>
          <p:cNvPr id="3" name="Content Placeholder 2"/>
          <p:cNvSpPr>
            <a:spLocks noGrp="1"/>
          </p:cNvSpPr>
          <p:nvPr>
            <p:ph idx="1"/>
          </p:nvPr>
        </p:nvSpPr>
        <p:spPr/>
        <p:txBody>
          <a:bodyPr>
            <a:normAutofit lnSpcReduction="10000"/>
          </a:bodyPr>
          <a:lstStyle/>
          <a:p>
            <a:pPr fontAlgn="base"/>
            <a:r>
              <a:rPr lang="en-US" b="1" dirty="0"/>
              <a:t> </a:t>
            </a:r>
            <a:r>
              <a:rPr lang="en-US" b="1" dirty="0" smtClean="0"/>
              <a:t>Application </a:t>
            </a:r>
            <a:r>
              <a:rPr lang="en-US" b="1" dirty="0"/>
              <a:t>Process</a:t>
            </a:r>
            <a:r>
              <a:rPr lang="en-US" dirty="0"/>
              <a:t> </a:t>
            </a:r>
          </a:p>
          <a:p>
            <a:pPr fontAlgn="base"/>
            <a:r>
              <a:rPr lang="en-US" dirty="0"/>
              <a:t>Applications must be submitted by the </a:t>
            </a:r>
            <a:r>
              <a:rPr lang="en-US" b="1" dirty="0"/>
              <a:t>Korean host researcher</a:t>
            </a:r>
            <a:r>
              <a:rPr lang="en-US" dirty="0"/>
              <a:t> via the </a:t>
            </a:r>
            <a:r>
              <a:rPr lang="en-US" b="1" dirty="0"/>
              <a:t>NRF’s ERND (Electronic Research and Development) System</a:t>
            </a:r>
            <a:r>
              <a:rPr lang="en-US" dirty="0"/>
              <a:t>. International candidates cannot apply independently. </a:t>
            </a:r>
          </a:p>
          <a:p>
            <a:pPr fontAlgn="base"/>
            <a:r>
              <a:rPr lang="en-US" b="1" dirty="0"/>
              <a:t>Submission and Review Timeline </a:t>
            </a:r>
          </a:p>
          <a:p>
            <a:pPr lvl="1" fontAlgn="base"/>
            <a:r>
              <a:rPr lang="en-US" dirty="0"/>
              <a:t>Calls for applications are typically announced in </a:t>
            </a:r>
            <a:r>
              <a:rPr lang="en-US" b="1" dirty="0"/>
              <a:t>December</a:t>
            </a:r>
            <a:r>
              <a:rPr lang="en-US" dirty="0"/>
              <a:t> or </a:t>
            </a:r>
            <a:r>
              <a:rPr lang="en-US" b="1" dirty="0"/>
              <a:t>early Q1</a:t>
            </a:r>
            <a:r>
              <a:rPr lang="en-US" dirty="0"/>
              <a:t> of the calendar year. </a:t>
            </a:r>
          </a:p>
          <a:p>
            <a:pPr lvl="1" fontAlgn="base"/>
            <a:r>
              <a:rPr lang="en-US" dirty="0"/>
              <a:t>Evaluation involves </a:t>
            </a:r>
            <a:r>
              <a:rPr lang="en-US" b="1" dirty="0"/>
              <a:t>peer review</a:t>
            </a:r>
            <a:r>
              <a:rPr lang="en-US" dirty="0"/>
              <a:t>, </a:t>
            </a:r>
            <a:r>
              <a:rPr lang="en-US" b="1" dirty="0"/>
              <a:t>relevance to national R&amp;D needs</a:t>
            </a:r>
            <a:r>
              <a:rPr lang="en-US" dirty="0"/>
              <a:t>, and interviews when applicable. </a:t>
            </a:r>
          </a:p>
          <a:p>
            <a:pPr lvl="1" fontAlgn="base"/>
            <a:r>
              <a:rPr lang="en-US" dirty="0"/>
              <a:t>Approved researchers must relocate to Korea within </a:t>
            </a:r>
            <a:r>
              <a:rPr lang="en-US" b="1" dirty="0"/>
              <a:t>three months</a:t>
            </a:r>
            <a:r>
              <a:rPr lang="en-US" dirty="0"/>
              <a:t> of selection. Extensions or remote participation are not permitted. </a:t>
            </a:r>
          </a:p>
          <a:p>
            <a:endParaRPr lang="en-US" dirty="0"/>
          </a:p>
        </p:txBody>
      </p:sp>
    </p:spTree>
    <p:extLst>
      <p:ext uri="{BB962C8B-B14F-4D97-AF65-F5344CB8AC3E}">
        <p14:creationId xmlns:p14="http://schemas.microsoft.com/office/powerpoint/2010/main" val="20595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Who Should Apply for the Brain Pool Fellowship? </a:t>
            </a:r>
            <a:br>
              <a:rPr lang="en-US" b="1" dirty="0"/>
            </a:br>
            <a:endParaRPr lang="en-US" dirty="0"/>
          </a:p>
        </p:txBody>
      </p:sp>
      <p:sp>
        <p:nvSpPr>
          <p:cNvPr id="3" name="Content Placeholder 2"/>
          <p:cNvSpPr>
            <a:spLocks noGrp="1"/>
          </p:cNvSpPr>
          <p:nvPr>
            <p:ph idx="1"/>
          </p:nvPr>
        </p:nvSpPr>
        <p:spPr/>
        <p:txBody>
          <a:bodyPr>
            <a:normAutofit lnSpcReduction="10000"/>
          </a:bodyPr>
          <a:lstStyle/>
          <a:p>
            <a:pPr fontAlgn="base"/>
            <a:r>
              <a:rPr lang="en-US" dirty="0" smtClean="0"/>
              <a:t>This </a:t>
            </a:r>
            <a:r>
              <a:rPr lang="en-US" dirty="0"/>
              <a:t>fellowship is highly suitable for: </a:t>
            </a:r>
          </a:p>
          <a:p>
            <a:pPr lvl="1" fontAlgn="base"/>
            <a:r>
              <a:rPr lang="en-US" dirty="0"/>
              <a:t>International scholars seeking structured research collaborations abroad. </a:t>
            </a:r>
          </a:p>
          <a:p>
            <a:pPr lvl="1" fontAlgn="base"/>
            <a:r>
              <a:rPr lang="en-US" dirty="0"/>
              <a:t>Korean nationals overseas looking to reconnect professionally with Korea. </a:t>
            </a:r>
          </a:p>
          <a:p>
            <a:pPr lvl="1" fontAlgn="base"/>
            <a:r>
              <a:rPr lang="en-US" dirty="0"/>
              <a:t>Postdoctoral researchers or established faculty aiming to expand their research networks. </a:t>
            </a:r>
          </a:p>
          <a:p>
            <a:pPr lvl="1" fontAlgn="base"/>
            <a:r>
              <a:rPr lang="en-US" dirty="0"/>
              <a:t>Industry professionals interested in applying technical expertise within Korean R&amp;D ecosystems. </a:t>
            </a:r>
          </a:p>
          <a:p>
            <a:pPr fontAlgn="base"/>
            <a:r>
              <a:rPr lang="en-US" dirty="0"/>
              <a:t>Prospective candidates are encouraged to proactively reach out to Korean research institutions. Key universities such as </a:t>
            </a:r>
            <a:r>
              <a:rPr lang="en-US" b="1" dirty="0"/>
              <a:t>Seoul National University</a:t>
            </a:r>
            <a:r>
              <a:rPr lang="en-US" dirty="0"/>
              <a:t>, </a:t>
            </a:r>
            <a:r>
              <a:rPr lang="en-US" b="1" dirty="0"/>
              <a:t>KAIST</a:t>
            </a:r>
            <a:r>
              <a:rPr lang="en-US" dirty="0"/>
              <a:t>, and </a:t>
            </a:r>
            <a:r>
              <a:rPr lang="en-US" b="1" dirty="0"/>
              <a:t>POSTECH</a:t>
            </a:r>
            <a:r>
              <a:rPr lang="en-US" dirty="0"/>
              <a:t> often guide applicants through host matching and proposal development. </a:t>
            </a:r>
          </a:p>
          <a:p>
            <a:endParaRPr lang="en-US" dirty="0"/>
          </a:p>
        </p:txBody>
      </p:sp>
    </p:spTree>
    <p:extLst>
      <p:ext uri="{BB962C8B-B14F-4D97-AF65-F5344CB8AC3E}">
        <p14:creationId xmlns:p14="http://schemas.microsoft.com/office/powerpoint/2010/main" val="1605169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2479" y="328627"/>
            <a:ext cx="10515600" cy="1325563"/>
          </a:xfrm>
        </p:spPr>
        <p:txBody>
          <a:bodyPr>
            <a:normAutofit fontScale="90000"/>
          </a:bodyPr>
          <a:lstStyle/>
          <a:p>
            <a:pPr lvl="0" eaLnBrk="0" fontAlgn="base" hangingPunct="0">
              <a:lnSpc>
                <a:spcPct val="100000"/>
              </a:lnSpc>
              <a:spcAft>
                <a:spcPct val="0"/>
              </a:spcAft>
            </a:pPr>
            <a:r>
              <a:rPr lang="en-US" altLang="en-US" b="1" dirty="0">
                <a:latin typeface="Sora"/>
              </a:rPr>
              <a:t>Key Dates and Contact Information </a:t>
            </a:r>
            <a:br>
              <a:rPr lang="en-US" altLang="en-US" b="1" dirty="0">
                <a:latin typeface="Sora"/>
              </a:rPr>
            </a:br>
            <a:r>
              <a:rPr lang="en-US" altLang="en-US" dirty="0">
                <a:solidFill>
                  <a:srgbClr val="364151"/>
                </a:solidFill>
                <a:latin typeface="Inter"/>
              </a:rPr>
              <a:t>Keep an eye on updates via EURAXESS and institutional career boards.</a:t>
            </a:r>
            <a:endParaRPr lang="en-US" dirty="0"/>
          </a:p>
        </p:txBody>
      </p:sp>
      <p:graphicFrame>
        <p:nvGraphicFramePr>
          <p:cNvPr id="4" name="Content Placeholder 3"/>
          <p:cNvGraphicFramePr>
            <a:graphicFrameLocks noGrp="1"/>
          </p:cNvGraphicFramePr>
          <p:nvPr>
            <p:ph idx="1"/>
          </p:nvPr>
        </p:nvGraphicFramePr>
        <p:xfrm>
          <a:off x="376233" y="2123255"/>
          <a:ext cx="9949452" cy="4038396"/>
        </p:xfrm>
        <a:graphic>
          <a:graphicData uri="http://schemas.openxmlformats.org/drawingml/2006/table">
            <a:tbl>
              <a:tblPr/>
              <a:tblGrid>
                <a:gridCol w="4974726">
                  <a:extLst>
                    <a:ext uri="{9D8B030D-6E8A-4147-A177-3AD203B41FA5}">
                      <a16:colId xmlns:a16="http://schemas.microsoft.com/office/drawing/2014/main" val="2030814383"/>
                    </a:ext>
                  </a:extLst>
                </a:gridCol>
                <a:gridCol w="4974726">
                  <a:extLst>
                    <a:ext uri="{9D8B030D-6E8A-4147-A177-3AD203B41FA5}">
                      <a16:colId xmlns:a16="http://schemas.microsoft.com/office/drawing/2014/main" val="2692608919"/>
                    </a:ext>
                  </a:extLst>
                </a:gridCol>
              </a:tblGrid>
              <a:tr h="538453">
                <a:tc>
                  <a:txBody>
                    <a:bodyPr/>
                    <a:lstStyle/>
                    <a:p>
                      <a:pPr algn="l" fontAlgn="base"/>
                      <a:r>
                        <a:rPr lang="en-US" b="1">
                          <a:effectLst/>
                        </a:rPr>
                        <a:t>Feature</a:t>
                      </a:r>
                      <a:r>
                        <a:rPr lang="en-US">
                          <a:effectLst/>
                        </a:rPr>
                        <a:t> </a:t>
                      </a:r>
                    </a:p>
                  </a:txBody>
                  <a:tcPr anchor="ctr">
                    <a:lnL>
                      <a:noFill/>
                    </a:lnL>
                    <a:lnR>
                      <a:noFill/>
                    </a:lnR>
                    <a:lnT>
                      <a:noFill/>
                    </a:lnT>
                    <a:lnB>
                      <a:noFill/>
                    </a:lnB>
                  </a:tcPr>
                </a:tc>
                <a:tc>
                  <a:txBody>
                    <a:bodyPr/>
                    <a:lstStyle/>
                    <a:p>
                      <a:pPr algn="l" fontAlgn="base"/>
                      <a:r>
                        <a:rPr lang="en-US" b="1">
                          <a:effectLst/>
                        </a:rPr>
                        <a:t>Details</a:t>
                      </a:r>
                      <a:r>
                        <a:rPr lang="en-US">
                          <a:effectLst/>
                        </a:rPr>
                        <a:t> </a:t>
                      </a:r>
                    </a:p>
                  </a:txBody>
                  <a:tcPr anchor="ctr">
                    <a:lnL>
                      <a:noFill/>
                    </a:lnL>
                    <a:lnR>
                      <a:noFill/>
                    </a:lnR>
                    <a:lnT>
                      <a:noFill/>
                    </a:lnT>
                    <a:lnB>
                      <a:noFill/>
                    </a:lnB>
                  </a:tcPr>
                </a:tc>
                <a:extLst>
                  <a:ext uri="{0D108BD9-81ED-4DB2-BD59-A6C34878D82A}">
                    <a16:rowId xmlns:a16="http://schemas.microsoft.com/office/drawing/2014/main" val="2384086456"/>
                  </a:ext>
                </a:extLst>
              </a:tr>
              <a:tr h="538453">
                <a:tc>
                  <a:txBody>
                    <a:bodyPr/>
                    <a:lstStyle/>
                    <a:p>
                      <a:pPr fontAlgn="base"/>
                      <a:r>
                        <a:rPr lang="en-US" b="1">
                          <a:effectLst/>
                        </a:rPr>
                        <a:t>Latest Call Closed</a:t>
                      </a:r>
                      <a:r>
                        <a:rPr lang="en-US">
                          <a:effectLst/>
                        </a:rPr>
                        <a:t> </a:t>
                      </a:r>
                    </a:p>
                  </a:txBody>
                  <a:tcPr anchor="ctr">
                    <a:lnL>
                      <a:noFill/>
                    </a:lnL>
                    <a:lnR>
                      <a:noFill/>
                    </a:lnR>
                    <a:lnT>
                      <a:noFill/>
                    </a:lnT>
                    <a:lnB>
                      <a:noFill/>
                    </a:lnB>
                  </a:tcPr>
                </a:tc>
                <a:tc>
                  <a:txBody>
                    <a:bodyPr/>
                    <a:lstStyle/>
                    <a:p>
                      <a:pPr fontAlgn="base"/>
                      <a:r>
                        <a:rPr lang="en-US">
                          <a:effectLst/>
                        </a:rPr>
                        <a:t>February 2025 </a:t>
                      </a:r>
                    </a:p>
                  </a:txBody>
                  <a:tcPr anchor="ctr">
                    <a:lnL>
                      <a:noFill/>
                    </a:lnL>
                    <a:lnR>
                      <a:noFill/>
                    </a:lnR>
                    <a:lnT>
                      <a:noFill/>
                    </a:lnT>
                    <a:lnB>
                      <a:noFill/>
                    </a:lnB>
                  </a:tcPr>
                </a:tc>
                <a:extLst>
                  <a:ext uri="{0D108BD9-81ED-4DB2-BD59-A6C34878D82A}">
                    <a16:rowId xmlns:a16="http://schemas.microsoft.com/office/drawing/2014/main" val="1993706092"/>
                  </a:ext>
                </a:extLst>
              </a:tr>
              <a:tr h="942292">
                <a:tc>
                  <a:txBody>
                    <a:bodyPr/>
                    <a:lstStyle/>
                    <a:p>
                      <a:pPr fontAlgn="base"/>
                      <a:r>
                        <a:rPr lang="en-US" b="1">
                          <a:effectLst/>
                        </a:rPr>
                        <a:t>Next Call Expected</a:t>
                      </a:r>
                      <a:r>
                        <a:rPr lang="en-US">
                          <a:effectLst/>
                        </a:rPr>
                        <a:t> </a:t>
                      </a:r>
                    </a:p>
                  </a:txBody>
                  <a:tcPr anchor="ctr">
                    <a:lnL>
                      <a:noFill/>
                    </a:lnL>
                    <a:lnR>
                      <a:noFill/>
                    </a:lnR>
                    <a:lnT>
                      <a:noFill/>
                    </a:lnT>
                    <a:lnB>
                      <a:noFill/>
                    </a:lnB>
                  </a:tcPr>
                </a:tc>
                <a:tc>
                  <a:txBody>
                    <a:bodyPr/>
                    <a:lstStyle/>
                    <a:p>
                      <a:pPr fontAlgn="base"/>
                      <a:r>
                        <a:rPr lang="en-US">
                          <a:effectLst/>
                        </a:rPr>
                        <a:t>December 2025 or Early 2026 </a:t>
                      </a:r>
                      <a:r>
                        <a:rPr lang="en-US" i="1">
                          <a:effectLst/>
                        </a:rPr>
                        <a:t>(To be confirmed)</a:t>
                      </a:r>
                      <a:r>
                        <a:rPr lang="en-US">
                          <a:effectLst/>
                        </a:rPr>
                        <a:t> </a:t>
                      </a:r>
                    </a:p>
                  </a:txBody>
                  <a:tcPr anchor="ctr">
                    <a:lnL>
                      <a:noFill/>
                    </a:lnL>
                    <a:lnR>
                      <a:noFill/>
                    </a:lnR>
                    <a:lnT>
                      <a:noFill/>
                    </a:lnT>
                    <a:lnB>
                      <a:noFill/>
                    </a:lnB>
                  </a:tcPr>
                </a:tc>
                <a:extLst>
                  <a:ext uri="{0D108BD9-81ED-4DB2-BD59-A6C34878D82A}">
                    <a16:rowId xmlns:a16="http://schemas.microsoft.com/office/drawing/2014/main" val="1498360686"/>
                  </a:ext>
                </a:extLst>
              </a:tr>
              <a:tr h="942292">
                <a:tc>
                  <a:txBody>
                    <a:bodyPr/>
                    <a:lstStyle/>
                    <a:p>
                      <a:pPr fontAlgn="base"/>
                      <a:r>
                        <a:rPr lang="en-US" b="1">
                          <a:effectLst/>
                        </a:rPr>
                        <a:t>Application Portal</a:t>
                      </a:r>
                      <a:r>
                        <a:rPr lang="en-US">
                          <a:effectLst/>
                        </a:rPr>
                        <a:t> </a:t>
                      </a:r>
                    </a:p>
                  </a:txBody>
                  <a:tcPr anchor="ctr">
                    <a:lnL>
                      <a:noFill/>
                    </a:lnL>
                    <a:lnR>
                      <a:noFill/>
                    </a:lnR>
                    <a:lnT>
                      <a:noFill/>
                    </a:lnT>
                    <a:lnB>
                      <a:noFill/>
                    </a:lnB>
                  </a:tcPr>
                </a:tc>
                <a:tc>
                  <a:txBody>
                    <a:bodyPr/>
                    <a:lstStyle/>
                    <a:p>
                      <a:pPr fontAlgn="base"/>
                      <a:r>
                        <a:rPr lang="en-US">
                          <a:effectLst/>
                        </a:rPr>
                        <a:t>ERND System – NRF Korea (Link mgiven below) </a:t>
                      </a:r>
                    </a:p>
                  </a:txBody>
                  <a:tcPr anchor="ctr">
                    <a:lnL>
                      <a:noFill/>
                    </a:lnL>
                    <a:lnR>
                      <a:noFill/>
                    </a:lnR>
                    <a:lnT>
                      <a:noFill/>
                    </a:lnT>
                    <a:lnB>
                      <a:noFill/>
                    </a:lnB>
                  </a:tcPr>
                </a:tc>
                <a:extLst>
                  <a:ext uri="{0D108BD9-81ED-4DB2-BD59-A6C34878D82A}">
                    <a16:rowId xmlns:a16="http://schemas.microsoft.com/office/drawing/2014/main" val="2030849366"/>
                  </a:ext>
                </a:extLst>
              </a:tr>
              <a:tr h="538453">
                <a:tc>
                  <a:txBody>
                    <a:bodyPr/>
                    <a:lstStyle/>
                    <a:p>
                      <a:pPr fontAlgn="base"/>
                      <a:r>
                        <a:rPr lang="en-US" b="1">
                          <a:effectLst/>
                        </a:rPr>
                        <a:t>Email</a:t>
                      </a:r>
                      <a:r>
                        <a:rPr lang="en-US">
                          <a:effectLst/>
                        </a:rPr>
                        <a:t> </a:t>
                      </a:r>
                    </a:p>
                  </a:txBody>
                  <a:tcPr anchor="ctr">
                    <a:lnL>
                      <a:noFill/>
                    </a:lnL>
                    <a:lnR>
                      <a:noFill/>
                    </a:lnR>
                    <a:lnT>
                      <a:noFill/>
                    </a:lnT>
                    <a:lnB>
                      <a:noFill/>
                    </a:lnB>
                  </a:tcPr>
                </a:tc>
                <a:tc>
                  <a:txBody>
                    <a:bodyPr/>
                    <a:lstStyle/>
                    <a:p>
                      <a:pPr fontAlgn="base"/>
                      <a:r>
                        <a:rPr lang="en-US" u="none" strike="noStrike">
                          <a:effectLst/>
                          <a:hlinkClick r:id="rId2"/>
                        </a:rPr>
                        <a:t>brainpool@nrf.re.kr</a:t>
                      </a:r>
                      <a:r>
                        <a:rPr lang="en-US">
                          <a:effectLst/>
                        </a:rPr>
                        <a:t> </a:t>
                      </a:r>
                    </a:p>
                  </a:txBody>
                  <a:tcPr anchor="ctr">
                    <a:lnL>
                      <a:noFill/>
                    </a:lnL>
                    <a:lnR>
                      <a:noFill/>
                    </a:lnR>
                    <a:lnT>
                      <a:noFill/>
                    </a:lnT>
                    <a:lnB>
                      <a:noFill/>
                    </a:lnB>
                  </a:tcPr>
                </a:tc>
                <a:extLst>
                  <a:ext uri="{0D108BD9-81ED-4DB2-BD59-A6C34878D82A}">
                    <a16:rowId xmlns:a16="http://schemas.microsoft.com/office/drawing/2014/main" val="2701226447"/>
                  </a:ext>
                </a:extLst>
              </a:tr>
              <a:tr h="538453">
                <a:tc>
                  <a:txBody>
                    <a:bodyPr/>
                    <a:lstStyle/>
                    <a:p>
                      <a:pPr fontAlgn="base"/>
                      <a:r>
                        <a:rPr lang="en-US" b="1">
                          <a:effectLst/>
                        </a:rPr>
                        <a:t>Phone</a:t>
                      </a:r>
                      <a:r>
                        <a:rPr lang="en-US">
                          <a:effectLst/>
                        </a:rPr>
                        <a:t> </a:t>
                      </a:r>
                    </a:p>
                  </a:txBody>
                  <a:tcPr anchor="ctr">
                    <a:lnL>
                      <a:noFill/>
                    </a:lnL>
                    <a:lnR>
                      <a:noFill/>
                    </a:lnR>
                    <a:lnT>
                      <a:noFill/>
                    </a:lnT>
                    <a:lnB>
                      <a:noFill/>
                    </a:lnB>
                  </a:tcPr>
                </a:tc>
                <a:tc>
                  <a:txBody>
                    <a:bodyPr/>
                    <a:lstStyle/>
                    <a:p>
                      <a:pPr fontAlgn="base"/>
                      <a:r>
                        <a:rPr lang="en-US" dirty="0">
                          <a:effectLst/>
                        </a:rPr>
                        <a:t>NRF H&amp;D Development Team </a:t>
                      </a:r>
                    </a:p>
                  </a:txBody>
                  <a:tcPr anchor="ctr">
                    <a:lnL>
                      <a:noFill/>
                    </a:lnL>
                    <a:lnR>
                      <a:noFill/>
                    </a:lnR>
                    <a:lnT>
                      <a:noFill/>
                    </a:lnT>
                    <a:lnB>
                      <a:noFill/>
                    </a:lnB>
                  </a:tcPr>
                </a:tc>
                <a:extLst>
                  <a:ext uri="{0D108BD9-81ED-4DB2-BD59-A6C34878D82A}">
                    <a16:rowId xmlns:a16="http://schemas.microsoft.com/office/drawing/2014/main" val="3959945903"/>
                  </a:ext>
                </a:extLst>
              </a:tr>
            </a:tbl>
          </a:graphicData>
        </a:graphic>
      </p:graphicFrame>
      <p:sp>
        <p:nvSpPr>
          <p:cNvPr id="5" name="Rectangle 1"/>
          <p:cNvSpPr>
            <a:spLocks noChangeArrowheads="1"/>
          </p:cNvSpPr>
          <p:nvPr/>
        </p:nvSpPr>
        <p:spPr bwMode="auto">
          <a:xfrm>
            <a:off x="6072756" y="128572"/>
            <a:ext cx="46488"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smtClean="0">
                <a:ln>
                  <a:noFill/>
                </a:ln>
                <a:solidFill>
                  <a:srgbClr val="364151"/>
                </a:solidFill>
                <a:effectLst/>
                <a:uLnTx/>
                <a:uFillTx/>
                <a:latin typeface="Inter"/>
                <a:ea typeface="+mn-ea"/>
                <a:cs typeface="+mn-cs"/>
              </a:rPr>
              <a:t> </a:t>
            </a: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1190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AutoShape 2" descr="Fully funded OIST Visiting Program in Japan for global researchers with collaborative research opportuniti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381000" y="214312"/>
            <a:ext cx="11430000" cy="6429375"/>
          </a:xfrm>
          <a:prstGeom prst="rect">
            <a:avLst/>
          </a:prstGeom>
        </p:spPr>
      </p:pic>
    </p:spTree>
    <p:extLst>
      <p:ext uri="{BB962C8B-B14F-4D97-AF65-F5344CB8AC3E}">
        <p14:creationId xmlns:p14="http://schemas.microsoft.com/office/powerpoint/2010/main" val="10923188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62" y="318700"/>
            <a:ext cx="12262010" cy="4351338"/>
          </a:xfrm>
        </p:spPr>
        <p:txBody>
          <a:bodyPr/>
          <a:lstStyle/>
          <a:p>
            <a:pPr marL="0" indent="0">
              <a:buNone/>
            </a:pPr>
            <a:r>
              <a:rPr lang="en-US" i="1" dirty="0"/>
              <a:t>The </a:t>
            </a:r>
            <a:r>
              <a:rPr lang="en-US" b="1" i="1" dirty="0"/>
              <a:t>OIST Visiting Program 2025–2026</a:t>
            </a:r>
            <a:r>
              <a:rPr lang="en-US" i="1" dirty="0"/>
              <a:t> offers exceptional opportunities for global researchers to engage in cutting-edge interdisciplinary collaboration in Japan. Participants enjoy full funding, advanced facilities, and a vibrant research environment </a:t>
            </a:r>
            <a:r>
              <a:rPr lang="en-US" i="1" dirty="0" smtClean="0"/>
              <a:t>at the Japan</a:t>
            </a:r>
          </a:p>
          <a:p>
            <a:endParaRPr lang="en-US" dirty="0"/>
          </a:p>
        </p:txBody>
      </p:sp>
      <p:sp>
        <p:nvSpPr>
          <p:cNvPr id="4" name="Rectangle 1"/>
          <p:cNvSpPr>
            <a:spLocks noChangeArrowheads="1"/>
          </p:cNvSpPr>
          <p:nvPr/>
        </p:nvSpPr>
        <p:spPr bwMode="auto">
          <a:xfrm>
            <a:off x="496148" y="2175618"/>
            <a:ext cx="11058379" cy="1886979"/>
          </a:xfrm>
          <a:prstGeom prst="rect">
            <a:avLst/>
          </a:prstGeom>
          <a:noFill/>
          <a:ln>
            <a:noFill/>
          </a:ln>
          <a:effectLst/>
        </p:spPr>
        <p:txBody>
          <a:bodyPr vert="horz" wrap="square" lIns="238050" tIns="0" rIns="0" bIns="23805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FF"/>
                </a:solidFill>
                <a:effectLst/>
                <a:latin typeface="Sora"/>
              </a:rPr>
              <a:t>Types of Visiting Programs (TSVP)</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000FF"/>
                </a:solidFill>
                <a:effectLst/>
                <a:latin typeface="Inter"/>
              </a:rPr>
              <a:t>The Visiting Program is divided into four distinct categories to suit the needs of various researchers and collaborative teams.</a:t>
            </a:r>
            <a:endParaRPr kumimoji="0" lang="en-US" altLang="en-US" sz="1300" b="1" i="0" u="none" strike="noStrike" cap="none" normalizeH="0" baseline="0" dirty="0" smtClean="0">
              <a:ln>
                <a:noFill/>
              </a:ln>
              <a:solidFill>
                <a:srgbClr val="0000FF"/>
              </a:solidFill>
              <a:effectLst/>
              <a:latin typeface="Sor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FF"/>
                </a:solidFill>
                <a:effectLst/>
                <a:latin typeface="Sora"/>
              </a:rPr>
              <a:t>1. Thematic Programs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000FF"/>
                </a:solidFill>
                <a:effectLst/>
                <a:latin typeface="Inter"/>
              </a:rPr>
              <a:t>The </a:t>
            </a:r>
            <a:r>
              <a:rPr kumimoji="0" lang="en-US" altLang="en-US" sz="1300" b="1" i="0" u="none" strike="noStrike" cap="none" normalizeH="0" baseline="0" dirty="0" smtClean="0">
                <a:ln>
                  <a:noFill/>
                </a:ln>
                <a:solidFill>
                  <a:srgbClr val="0000FF"/>
                </a:solidFill>
                <a:effectLst/>
                <a:latin typeface="Inter"/>
              </a:rPr>
              <a:t>Thematic Programs</a:t>
            </a:r>
            <a:r>
              <a:rPr kumimoji="0" lang="en-US" altLang="en-US" sz="1300" b="0" i="0" u="none" strike="noStrike" cap="none" normalizeH="0" baseline="0" dirty="0" smtClean="0">
                <a:ln>
                  <a:noFill/>
                </a:ln>
                <a:solidFill>
                  <a:srgbClr val="0000FF"/>
                </a:solidFill>
                <a:effectLst/>
                <a:latin typeface="Inter"/>
              </a:rPr>
              <a:t> are designed for research groups, typically coordinated by at least two senior researchers, to visit OIST for </a:t>
            </a:r>
            <a:r>
              <a:rPr kumimoji="0" lang="en-US" altLang="en-US" sz="1300" b="1" i="0" u="none" strike="noStrike" cap="none" normalizeH="0" baseline="0" dirty="0" smtClean="0">
                <a:ln>
                  <a:noFill/>
                </a:ln>
                <a:solidFill>
                  <a:srgbClr val="0000FF"/>
                </a:solidFill>
                <a:effectLst/>
                <a:latin typeface="Inter"/>
              </a:rPr>
              <a:t>1 to 2 months</a:t>
            </a:r>
            <a:r>
              <a:rPr kumimoji="0" lang="en-US" altLang="en-US" sz="1300" b="0" i="0" u="none" strike="noStrike" cap="none" normalizeH="0" baseline="0" dirty="0" smtClean="0">
                <a:ln>
                  <a:noFill/>
                </a:ln>
                <a:solidFill>
                  <a:srgbClr val="0000FF"/>
                </a:solidFill>
                <a:effectLst/>
                <a:latin typeface="Inter"/>
              </a:rPr>
              <a:t>.</a:t>
            </a:r>
            <a:endParaRPr kumimoji="0" lang="en-US" altLang="en-US" sz="1100" b="0" i="0" u="none" strike="noStrike" cap="none" normalizeH="0" baseline="0" dirty="0" smtClean="0">
              <a:ln>
                <a:noFill/>
              </a:ln>
              <a:solidFill>
                <a:srgbClr val="0000FF"/>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300" b="0" i="0" u="none" strike="noStrike" cap="none" normalizeH="0" baseline="0" dirty="0" smtClean="0">
                <a:ln>
                  <a:noFill/>
                </a:ln>
                <a:solidFill>
                  <a:srgbClr val="0000FF"/>
                </a:solidFill>
                <a:effectLst/>
                <a:latin typeface="Inter"/>
              </a:rPr>
              <a:t>Each program can accommodate </a:t>
            </a:r>
            <a:r>
              <a:rPr kumimoji="0" lang="en-US" altLang="en-US" sz="1300" b="1" i="0" u="none" strike="noStrike" cap="none" normalizeH="0" baseline="0" dirty="0" smtClean="0">
                <a:ln>
                  <a:noFill/>
                </a:ln>
                <a:solidFill>
                  <a:srgbClr val="0000FF"/>
                </a:solidFill>
                <a:effectLst/>
                <a:latin typeface="Inter"/>
              </a:rPr>
              <a:t>4 to 8 participants concurrently</a:t>
            </a:r>
            <a:r>
              <a:rPr kumimoji="0" lang="en-US" altLang="en-US" sz="1300" b="0" i="0" u="none" strike="noStrike" cap="none" normalizeH="0" baseline="0" dirty="0" smtClean="0">
                <a:ln>
                  <a:noFill/>
                </a:ln>
                <a:solidFill>
                  <a:srgbClr val="0000FF"/>
                </a:solidFill>
                <a:effectLst/>
                <a:latin typeface="Inter"/>
              </a:rPr>
              <a:t>, fostering a collaborative environment.</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300" b="0" i="0" u="none" strike="noStrike" cap="none" normalizeH="0" baseline="0" dirty="0" smtClean="0">
                <a:ln>
                  <a:noFill/>
                </a:ln>
                <a:solidFill>
                  <a:srgbClr val="0000FF"/>
                </a:solidFill>
                <a:effectLst/>
                <a:latin typeface="Inter"/>
              </a:rPr>
              <a:t>These programs frequently organize </a:t>
            </a:r>
            <a:r>
              <a:rPr kumimoji="0" lang="en-US" altLang="en-US" sz="1300" b="1" i="0" u="none" strike="noStrike" cap="none" normalizeH="0" baseline="0" dirty="0" smtClean="0">
                <a:ln>
                  <a:noFill/>
                </a:ln>
                <a:solidFill>
                  <a:srgbClr val="0000FF"/>
                </a:solidFill>
                <a:effectLst/>
                <a:latin typeface="Inter"/>
              </a:rPr>
              <a:t>symposia or workshops</a:t>
            </a:r>
            <a:r>
              <a:rPr kumimoji="0" lang="en-US" altLang="en-US" sz="1300" b="0" i="0" u="none" strike="noStrike" cap="none" normalizeH="0" baseline="0" dirty="0" smtClean="0">
                <a:ln>
                  <a:noFill/>
                </a:ln>
                <a:solidFill>
                  <a:srgbClr val="0000FF"/>
                </a:solidFill>
                <a:effectLst/>
                <a:latin typeface="Inter"/>
              </a:rPr>
              <a:t> that bring together up to 60 participants, enhancing interdisciplinary exchange and fostering long-term academic relationships</a:t>
            </a:r>
          </a:p>
        </p:txBody>
      </p:sp>
      <p:sp>
        <p:nvSpPr>
          <p:cNvPr id="6" name="Rectangle 3"/>
          <p:cNvSpPr>
            <a:spLocks noChangeArrowheads="1"/>
          </p:cNvSpPr>
          <p:nvPr/>
        </p:nvSpPr>
        <p:spPr bwMode="auto">
          <a:xfrm>
            <a:off x="496148" y="4178655"/>
            <a:ext cx="11493839" cy="2477601"/>
          </a:xfrm>
          <a:prstGeom prst="rect">
            <a:avLst/>
          </a:prstGeom>
          <a:solidFill>
            <a:srgbClr val="FDFE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3805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FF"/>
                </a:solidFill>
                <a:effectLst/>
                <a:latin typeface="Sora"/>
              </a:rPr>
              <a:t>2. Visiting Scholars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000FF"/>
                </a:solidFill>
                <a:effectLst/>
                <a:latin typeface="Inter"/>
              </a:rPr>
              <a:t>The </a:t>
            </a:r>
            <a:r>
              <a:rPr kumimoji="0" lang="en-US" altLang="en-US" sz="1300" b="1" i="0" u="none" strike="noStrike" cap="none" normalizeH="0" baseline="0" dirty="0" smtClean="0">
                <a:ln>
                  <a:noFill/>
                </a:ln>
                <a:solidFill>
                  <a:srgbClr val="0000FF"/>
                </a:solidFill>
                <a:effectLst/>
                <a:latin typeface="Inter"/>
              </a:rPr>
              <a:t>Visiting Scholars Program</a:t>
            </a:r>
            <a:r>
              <a:rPr kumimoji="0" lang="en-US" altLang="en-US" sz="1300" b="0" i="0" u="none" strike="noStrike" cap="none" normalizeH="0" baseline="0" dirty="0" smtClean="0">
                <a:ln>
                  <a:noFill/>
                </a:ln>
                <a:solidFill>
                  <a:srgbClr val="0000FF"/>
                </a:solidFill>
                <a:effectLst/>
                <a:latin typeface="Inter"/>
              </a:rPr>
              <a:t> is tailored for </a:t>
            </a:r>
            <a:r>
              <a:rPr kumimoji="0" lang="en-US" altLang="en-US" sz="1300" b="1" i="0" u="none" strike="noStrike" cap="none" normalizeH="0" baseline="0" dirty="0" smtClean="0">
                <a:ln>
                  <a:noFill/>
                </a:ln>
                <a:solidFill>
                  <a:srgbClr val="0000FF"/>
                </a:solidFill>
                <a:effectLst/>
                <a:latin typeface="Inter"/>
              </a:rPr>
              <a:t>independent researchers</a:t>
            </a:r>
            <a:r>
              <a:rPr kumimoji="0" lang="en-US" altLang="en-US" sz="1300" b="0" i="0" u="none" strike="noStrike" cap="none" normalizeH="0" baseline="0" dirty="0" smtClean="0">
                <a:ln>
                  <a:noFill/>
                </a:ln>
                <a:solidFill>
                  <a:srgbClr val="0000FF"/>
                </a:solidFill>
                <a:effectLst/>
                <a:latin typeface="Inter"/>
              </a:rPr>
              <a:t> with significant academic credentials, such as senior postdoctoral fellows, junior faculty, or established researchers.</a:t>
            </a:r>
            <a:endParaRPr kumimoji="0" lang="en-US" altLang="en-US" sz="1100" b="0" i="0" u="none" strike="noStrike" cap="none" normalizeH="0" baseline="0" dirty="0" smtClean="0">
              <a:ln>
                <a:noFill/>
              </a:ln>
              <a:solidFill>
                <a:srgbClr val="0000FF"/>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300" b="1" i="0" u="none" strike="noStrike" cap="none" normalizeH="0" baseline="0" dirty="0" smtClean="0">
                <a:ln>
                  <a:noFill/>
                </a:ln>
                <a:solidFill>
                  <a:srgbClr val="0000FF"/>
                </a:solidFill>
                <a:effectLst/>
                <a:latin typeface="Inter"/>
              </a:rPr>
              <a:t>Duration:</a:t>
            </a:r>
            <a:r>
              <a:rPr kumimoji="0" lang="en-US" altLang="en-US" sz="1300" b="0" i="0" u="none" strike="noStrike" cap="none" normalizeH="0" baseline="0" dirty="0" smtClean="0">
                <a:ln>
                  <a:noFill/>
                </a:ln>
                <a:solidFill>
                  <a:srgbClr val="0000FF"/>
                </a:solidFill>
                <a:effectLst/>
                <a:latin typeface="Inter"/>
              </a:rPr>
              <a:t> Between </a:t>
            </a:r>
            <a:r>
              <a:rPr kumimoji="0" lang="en-US" altLang="en-US" sz="1300" b="1" i="0" u="none" strike="noStrike" cap="none" normalizeH="0" baseline="0" dirty="0" smtClean="0">
                <a:ln>
                  <a:noFill/>
                </a:ln>
                <a:solidFill>
                  <a:srgbClr val="0000FF"/>
                </a:solidFill>
                <a:effectLst/>
                <a:latin typeface="Inter"/>
              </a:rPr>
              <a:t>3 and 12 months</a:t>
            </a:r>
            <a:r>
              <a:rPr kumimoji="0" lang="en-US" altLang="en-US" sz="1300" b="0" i="0" u="none" strike="noStrike" cap="none" normalizeH="0" baseline="0" dirty="0" smtClean="0">
                <a:ln>
                  <a:noFill/>
                </a:ln>
                <a:solidFill>
                  <a:srgbClr val="0000FF"/>
                </a:solidFill>
                <a:effectLst/>
                <a:latin typeface="Inter"/>
              </a:rPr>
              <a:t>, depending on the research scope and collaboration goals.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300" b="1" i="0" u="none" strike="noStrike" cap="none" normalizeH="0" baseline="0" dirty="0" smtClean="0">
                <a:ln>
                  <a:noFill/>
                </a:ln>
                <a:solidFill>
                  <a:srgbClr val="0000FF"/>
                </a:solidFill>
                <a:effectLst/>
                <a:latin typeface="Inter"/>
              </a:rPr>
              <a:t>Support:</a:t>
            </a:r>
            <a:r>
              <a:rPr kumimoji="0" lang="en-US" altLang="en-US" sz="1300" b="0" i="0" u="none" strike="noStrike" cap="none" normalizeH="0" baseline="0" dirty="0" smtClean="0">
                <a:ln>
                  <a:noFill/>
                </a:ln>
                <a:solidFill>
                  <a:srgbClr val="0000FF"/>
                </a:solidFill>
                <a:effectLst/>
                <a:latin typeface="Inter"/>
              </a:rPr>
              <a:t> Comprehensive funding that includes:</a:t>
            </a: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en-US" altLang="en-US" sz="1300" b="0" i="0" u="none" strike="noStrike" cap="none" normalizeH="0" baseline="0" dirty="0" smtClean="0">
                <a:ln>
                  <a:noFill/>
                </a:ln>
                <a:solidFill>
                  <a:srgbClr val="0000FF"/>
                </a:solidFill>
                <a:effectLst/>
                <a:latin typeface="Inter"/>
              </a:rPr>
              <a:t>Round-trip airfare</a:t>
            </a: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en-US" altLang="en-US" sz="1300" b="0" i="0" u="none" strike="noStrike" cap="none" normalizeH="0" baseline="0" dirty="0" smtClean="0">
                <a:ln>
                  <a:noFill/>
                </a:ln>
                <a:solidFill>
                  <a:srgbClr val="0000FF"/>
                </a:solidFill>
                <a:effectLst/>
                <a:latin typeface="Inter"/>
              </a:rPr>
              <a:t>On-campus housing</a:t>
            </a: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en-US" altLang="en-US" sz="1300" b="0" i="0" u="none" strike="noStrike" cap="none" normalizeH="0" baseline="0" dirty="0" smtClean="0">
                <a:ln>
                  <a:noFill/>
                </a:ln>
                <a:solidFill>
                  <a:srgbClr val="0000FF"/>
                </a:solidFill>
                <a:effectLst/>
                <a:latin typeface="Inter"/>
              </a:rPr>
              <a:t>Daily per diem</a:t>
            </a: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en-US" altLang="en-US" sz="1300" b="0" i="0" u="none" strike="noStrike" cap="none" normalizeH="0" baseline="0" dirty="0" smtClean="0">
                <a:ln>
                  <a:noFill/>
                </a:ln>
                <a:solidFill>
                  <a:srgbClr val="0000FF"/>
                </a:solidFill>
                <a:effectLst/>
                <a:latin typeface="Inter"/>
              </a:rPr>
              <a:t>Fully equipped office space</a:t>
            </a: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en-US" altLang="en-US" sz="1300" b="0" i="0" u="none" strike="noStrike" cap="none" normalizeH="0" baseline="0" dirty="0" smtClean="0">
                <a:ln>
                  <a:noFill/>
                </a:ln>
                <a:solidFill>
                  <a:srgbClr val="0000FF"/>
                </a:solidFill>
                <a:effectLst/>
                <a:latin typeface="Inter"/>
              </a:rPr>
              <a:t>Administrative and logistical support</a:t>
            </a: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en-US" altLang="en-US" sz="1300" b="0" i="0" u="none" strike="noStrike" cap="none" normalizeH="0" baseline="0" dirty="0" smtClean="0">
                <a:ln>
                  <a:noFill/>
                </a:ln>
                <a:solidFill>
                  <a:srgbClr val="0000FF"/>
                </a:solidFill>
                <a:effectLst/>
                <a:latin typeface="Inter"/>
              </a:rPr>
              <a:t>Full access to OIST laboratories, libraries, and other research resources.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rgbClr val="0000FF"/>
              </a:solidFill>
              <a:effectLst/>
              <a:latin typeface="Arial" panose="020B0604020202020204" pitchFamily="34" charset="0"/>
            </a:endParaRPr>
          </a:p>
        </p:txBody>
      </p:sp>
    </p:spTree>
    <p:extLst>
      <p:ext uri="{BB962C8B-B14F-4D97-AF65-F5344CB8AC3E}">
        <p14:creationId xmlns:p14="http://schemas.microsoft.com/office/powerpoint/2010/main" val="10506363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75" y="160338"/>
            <a:ext cx="11704329" cy="1325563"/>
          </a:xfrm>
        </p:spPr>
        <p:txBody>
          <a:bodyPr>
            <a:noAutofit/>
          </a:bodyPr>
          <a:lstStyle/>
          <a:p>
            <a:r>
              <a:rPr lang="en-US" sz="3200" b="1" dirty="0">
                <a:solidFill>
                  <a:srgbClr val="0000CC"/>
                </a:solidFill>
              </a:rPr>
              <a:t>IKST Visiting Program for Students and Researchers (UG, PG, Postdocs) – Fully Funded Academic Research Exchange in India and South Korea</a:t>
            </a:r>
            <a:br>
              <a:rPr lang="en-US" sz="3200" b="1" dirty="0">
                <a:solidFill>
                  <a:srgbClr val="0000CC"/>
                </a:solidFill>
              </a:rPr>
            </a:br>
            <a:endParaRPr lang="en-US" sz="3200" dirty="0">
              <a:solidFill>
                <a:srgbClr val="0000CC"/>
              </a:solidFill>
            </a:endParaRPr>
          </a:p>
        </p:txBody>
      </p:sp>
      <p:sp>
        <p:nvSpPr>
          <p:cNvPr id="3" name="Content Placeholder 2"/>
          <p:cNvSpPr>
            <a:spLocks noGrp="1"/>
          </p:cNvSpPr>
          <p:nvPr>
            <p:ph idx="1"/>
          </p:nvPr>
        </p:nvSpPr>
        <p:spPr/>
        <p:txBody>
          <a:bodyPr/>
          <a:lstStyle/>
          <a:p>
            <a:pPr fontAlgn="base"/>
            <a:endParaRPr lang="en-US" b="1" dirty="0"/>
          </a:p>
        </p:txBody>
      </p:sp>
      <p:sp>
        <p:nvSpPr>
          <p:cNvPr id="4" name="AutoShape 2" descr="Research exchange program for students and postdocs at IKST India and Korea laboratori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243835" y="1333500"/>
            <a:ext cx="11704329" cy="5332264"/>
          </a:xfrm>
          <a:prstGeom prst="rect">
            <a:avLst/>
          </a:prstGeom>
        </p:spPr>
      </p:pic>
    </p:spTree>
    <p:extLst>
      <p:ext uri="{BB962C8B-B14F-4D97-AF65-F5344CB8AC3E}">
        <p14:creationId xmlns:p14="http://schemas.microsoft.com/office/powerpoint/2010/main" val="33578259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8F5F08-4374-9213-4B11-159219B8B111}"/>
              </a:ext>
            </a:extLst>
          </p:cNvPr>
          <p:cNvSpPr txBox="1"/>
          <p:nvPr/>
        </p:nvSpPr>
        <p:spPr>
          <a:xfrm>
            <a:off x="-1" y="0"/>
            <a:ext cx="12192001" cy="1077218"/>
          </a:xfrm>
          <a:prstGeom prst="rect">
            <a:avLst/>
          </a:prstGeom>
          <a:solidFill>
            <a:srgbClr val="002060"/>
          </a:solidFill>
          <a:scene3d>
            <a:camera prst="orthographicFront"/>
            <a:lightRig rig="threePt" dir="t"/>
          </a:scene3d>
          <a:sp3d>
            <a:bevelT/>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Scholarships &amp; Fellowships for Indian Students in Exchange Programs Abroad (2025–26</a:t>
            </a:r>
            <a:r>
              <a:rPr kumimoji="0" lang="en-US" sz="32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srgbClr val="00FF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A090D622-DEB0-D26B-9A30-91CA74C9E63D}"/>
              </a:ext>
            </a:extLst>
          </p:cNvPr>
          <p:cNvPicPr>
            <a:picLocks noChangeAspect="1"/>
          </p:cNvPicPr>
          <p:nvPr/>
        </p:nvPicPr>
        <p:blipFill>
          <a:blip r:embed="rId2"/>
          <a:stretch>
            <a:fillRect/>
          </a:stretch>
        </p:blipFill>
        <p:spPr>
          <a:xfrm>
            <a:off x="237251" y="1077217"/>
            <a:ext cx="11683199" cy="5772579"/>
          </a:xfrm>
          <a:prstGeom prst="rect">
            <a:avLst/>
          </a:prstGeom>
        </p:spPr>
      </p:pic>
    </p:spTree>
    <p:extLst>
      <p:ext uri="{BB962C8B-B14F-4D97-AF65-F5344CB8AC3E}">
        <p14:creationId xmlns:p14="http://schemas.microsoft.com/office/powerpoint/2010/main" val="3869798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the IKST Visiting Program?</a:t>
            </a:r>
            <a:br>
              <a:rPr lang="en-US" b="1" dirty="0"/>
            </a:br>
            <a:endParaRPr lang="en-US" dirty="0"/>
          </a:p>
        </p:txBody>
      </p:sp>
      <p:sp>
        <p:nvSpPr>
          <p:cNvPr id="3" name="Content Placeholder 2"/>
          <p:cNvSpPr>
            <a:spLocks noGrp="1"/>
          </p:cNvSpPr>
          <p:nvPr>
            <p:ph idx="1"/>
          </p:nvPr>
        </p:nvSpPr>
        <p:spPr>
          <a:xfrm>
            <a:off x="729018" y="1416193"/>
            <a:ext cx="10515600" cy="4351338"/>
          </a:xfrm>
        </p:spPr>
        <p:txBody>
          <a:bodyPr>
            <a:normAutofit fontScale="92500" lnSpcReduction="10000"/>
          </a:bodyPr>
          <a:lstStyle/>
          <a:p>
            <a:r>
              <a:rPr lang="en-US" dirty="0"/>
              <a:t>The </a:t>
            </a:r>
            <a:r>
              <a:rPr lang="en-US" b="1" dirty="0"/>
              <a:t>Visiting Program by the Indo-Korea Science and Technology Center (IKST)</a:t>
            </a:r>
            <a:r>
              <a:rPr lang="en-US" dirty="0"/>
              <a:t> is a flagship bilateral initiative developed to facilitate academic mobility and scientific collaboration between India and the Republic of Korea</a:t>
            </a:r>
            <a:r>
              <a:rPr lang="en-US" dirty="0" smtClean="0"/>
              <a:t>.</a:t>
            </a:r>
          </a:p>
          <a:p>
            <a:r>
              <a:rPr lang="en-US" dirty="0" smtClean="0"/>
              <a:t> </a:t>
            </a:r>
            <a:r>
              <a:rPr lang="en-US" dirty="0"/>
              <a:t>It offers </a:t>
            </a:r>
            <a:r>
              <a:rPr lang="en-US" b="1" dirty="0"/>
              <a:t>short-term research fellowships</a:t>
            </a:r>
            <a:r>
              <a:rPr lang="en-US" dirty="0"/>
              <a:t> to students and early-career researchers across science and engineering disciplines</a:t>
            </a:r>
            <a:r>
              <a:rPr lang="en-US" dirty="0" smtClean="0"/>
              <a:t>.</a:t>
            </a:r>
          </a:p>
          <a:p>
            <a:r>
              <a:rPr lang="en-US" dirty="0" smtClean="0"/>
              <a:t> </a:t>
            </a:r>
            <a:r>
              <a:rPr lang="en-US" dirty="0"/>
              <a:t>Administered jointly by </a:t>
            </a:r>
            <a:r>
              <a:rPr lang="en-US" b="1" dirty="0"/>
              <a:t>CSIR (Council of Scientific and Industrial Research, India)</a:t>
            </a:r>
            <a:r>
              <a:rPr lang="en-US" dirty="0"/>
              <a:t> and </a:t>
            </a:r>
            <a:r>
              <a:rPr lang="en-US" b="1" dirty="0"/>
              <a:t>KIST (Korea Institute of Science and Technology)</a:t>
            </a:r>
            <a:r>
              <a:rPr lang="en-US" dirty="0"/>
              <a:t>, this program allows participants to engage in </a:t>
            </a:r>
            <a:r>
              <a:rPr lang="en-US" b="1" dirty="0"/>
              <a:t>research training at globally recognized laboratories and institutions</a:t>
            </a:r>
            <a:r>
              <a:rPr lang="en-US" dirty="0"/>
              <a:t>. </a:t>
            </a:r>
            <a:endParaRPr lang="en-US" dirty="0" smtClean="0"/>
          </a:p>
          <a:p>
            <a:r>
              <a:rPr lang="en-US" dirty="0" smtClean="0"/>
              <a:t>Program </a:t>
            </a:r>
            <a:r>
              <a:rPr lang="en-US" dirty="0"/>
              <a:t>durations generally range from </a:t>
            </a:r>
            <a:r>
              <a:rPr lang="en-US" b="1" dirty="0"/>
              <a:t>4 to 12 weeks</a:t>
            </a:r>
            <a:r>
              <a:rPr lang="en-US" dirty="0"/>
              <a:t>, with research visits conducted either in India or South Korea</a:t>
            </a:r>
          </a:p>
        </p:txBody>
      </p:sp>
    </p:spTree>
    <p:extLst>
      <p:ext uri="{BB962C8B-B14F-4D97-AF65-F5344CB8AC3E}">
        <p14:creationId xmlns:p14="http://schemas.microsoft.com/office/powerpoint/2010/main" val="29508701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Why Consider the IKST Visiting Program?</a:t>
            </a:r>
            <a:br>
              <a:rPr lang="en-US" b="1" dirty="0"/>
            </a:br>
            <a:endParaRPr lang="en-US" dirty="0"/>
          </a:p>
        </p:txBody>
      </p:sp>
      <p:sp>
        <p:nvSpPr>
          <p:cNvPr id="3" name="Content Placeholder 2"/>
          <p:cNvSpPr>
            <a:spLocks noGrp="1"/>
          </p:cNvSpPr>
          <p:nvPr>
            <p:ph idx="1"/>
          </p:nvPr>
        </p:nvSpPr>
        <p:spPr/>
        <p:txBody>
          <a:bodyPr>
            <a:normAutofit lnSpcReduction="10000"/>
          </a:bodyPr>
          <a:lstStyle/>
          <a:p>
            <a:pPr fontAlgn="base"/>
            <a:r>
              <a:rPr lang="en-US" dirty="0" smtClean="0"/>
              <a:t>The </a:t>
            </a:r>
            <a:r>
              <a:rPr lang="en-US" dirty="0"/>
              <a:t>program delivers substantial value to participants through:</a:t>
            </a:r>
          </a:p>
          <a:p>
            <a:pPr lvl="1" fontAlgn="base"/>
            <a:r>
              <a:rPr lang="en-US" b="1" dirty="0"/>
              <a:t>International Research Exposure:</a:t>
            </a:r>
            <a:r>
              <a:rPr lang="en-US" dirty="0"/>
              <a:t> Enhance your academic training by engaging with globally recognized scientists and labs.</a:t>
            </a:r>
          </a:p>
          <a:p>
            <a:pPr lvl="1" fontAlgn="base"/>
            <a:r>
              <a:rPr lang="en-US" b="1" dirty="0"/>
              <a:t>Skill Development:</a:t>
            </a:r>
            <a:r>
              <a:rPr lang="en-US" dirty="0"/>
              <a:t> Gain firsthand experience in interdisciplinary research methods and lab practices.</a:t>
            </a:r>
          </a:p>
          <a:p>
            <a:pPr lvl="1" fontAlgn="base"/>
            <a:r>
              <a:rPr lang="en-US" b="1" dirty="0"/>
              <a:t>Career Advancement:</a:t>
            </a:r>
            <a:r>
              <a:rPr lang="en-US" dirty="0"/>
              <a:t> Bolster your academic profile with international collaboration experience and recommendations.</a:t>
            </a:r>
          </a:p>
          <a:p>
            <a:pPr lvl="1"/>
            <a:r>
              <a:rPr lang="en-US" dirty="0"/>
              <a:t>Professional development courses</a:t>
            </a:r>
          </a:p>
          <a:p>
            <a:pPr lvl="1" fontAlgn="base"/>
            <a:r>
              <a:rPr lang="en-US" b="1" dirty="0"/>
              <a:t>Long-Term Networking:</a:t>
            </a:r>
            <a:r>
              <a:rPr lang="en-US" dirty="0"/>
              <a:t> Develop valuable connections for future PhD, postdoctoral, or collaborative project opportunities.</a:t>
            </a:r>
          </a:p>
          <a:p>
            <a:pPr fontAlgn="base"/>
            <a:r>
              <a:rPr lang="en-US" dirty="0"/>
              <a:t>Participation in such a program signals a serious commitment to research and global academic standards.</a:t>
            </a:r>
          </a:p>
          <a:p>
            <a:endParaRPr lang="en-US" dirty="0"/>
          </a:p>
        </p:txBody>
      </p:sp>
    </p:spTree>
    <p:extLst>
      <p:ext uri="{BB962C8B-B14F-4D97-AF65-F5344CB8AC3E}">
        <p14:creationId xmlns:p14="http://schemas.microsoft.com/office/powerpoint/2010/main" val="216551005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846161" y="957102"/>
          <a:ext cx="9812740" cy="5634766"/>
        </p:xfrm>
        <a:graphic>
          <a:graphicData uri="http://schemas.openxmlformats.org/drawingml/2006/table">
            <a:tbl>
              <a:tblPr/>
              <a:tblGrid>
                <a:gridCol w="4906370">
                  <a:extLst>
                    <a:ext uri="{9D8B030D-6E8A-4147-A177-3AD203B41FA5}">
                      <a16:colId xmlns:a16="http://schemas.microsoft.com/office/drawing/2014/main" val="1026247945"/>
                    </a:ext>
                  </a:extLst>
                </a:gridCol>
                <a:gridCol w="4906370">
                  <a:extLst>
                    <a:ext uri="{9D8B030D-6E8A-4147-A177-3AD203B41FA5}">
                      <a16:colId xmlns:a16="http://schemas.microsoft.com/office/drawing/2014/main" val="4250549400"/>
                    </a:ext>
                  </a:extLst>
                </a:gridCol>
              </a:tblGrid>
              <a:tr h="854711">
                <a:tc>
                  <a:txBody>
                    <a:bodyPr/>
                    <a:lstStyle/>
                    <a:p>
                      <a:r>
                        <a:rPr lang="en-US" sz="2000" b="1" dirty="0">
                          <a:effectLst/>
                        </a:rPr>
                        <a:t>Applicant Category</a:t>
                      </a:r>
                    </a:p>
                  </a:txBody>
                  <a:tcPr marL="42713" marR="42713" marT="21356" marB="21356" anchor="ctr">
                    <a:lnL>
                      <a:noFill/>
                    </a:lnL>
                    <a:lnR>
                      <a:noFill/>
                    </a:lnR>
                    <a:lnT>
                      <a:noFill/>
                    </a:lnT>
                    <a:lnB>
                      <a:noFill/>
                    </a:lnB>
                    <a:solidFill>
                      <a:srgbClr val="FDFEFF"/>
                    </a:solidFill>
                  </a:tcPr>
                </a:tc>
                <a:tc>
                  <a:txBody>
                    <a:bodyPr/>
                    <a:lstStyle/>
                    <a:p>
                      <a:r>
                        <a:rPr lang="en-US" sz="2000" b="1" dirty="0">
                          <a:effectLst/>
                        </a:rPr>
                        <a:t>Eligibility Requirements</a:t>
                      </a:r>
                    </a:p>
                  </a:txBody>
                  <a:tcPr marL="42713" marR="42713" marT="21356" marB="21356" anchor="ctr">
                    <a:lnL>
                      <a:noFill/>
                    </a:lnL>
                    <a:lnR>
                      <a:noFill/>
                    </a:lnR>
                    <a:lnT>
                      <a:noFill/>
                    </a:lnT>
                    <a:lnB>
                      <a:noFill/>
                    </a:lnB>
                    <a:solidFill>
                      <a:srgbClr val="FDFEFF"/>
                    </a:solidFill>
                  </a:tcPr>
                </a:tc>
                <a:extLst>
                  <a:ext uri="{0D108BD9-81ED-4DB2-BD59-A6C34878D82A}">
                    <a16:rowId xmlns:a16="http://schemas.microsoft.com/office/drawing/2014/main" val="2264292821"/>
                  </a:ext>
                </a:extLst>
              </a:tr>
              <a:tr h="1107961">
                <a:tc>
                  <a:txBody>
                    <a:bodyPr/>
                    <a:lstStyle/>
                    <a:p>
                      <a:pPr algn="l" rtl="0" fontAlgn="auto"/>
                      <a:r>
                        <a:rPr lang="en-US" sz="2000" dirty="0">
                          <a:effectLst/>
                        </a:rPr>
                        <a:t>Undergraduate Students (UG)</a:t>
                      </a:r>
                      <a:r>
                        <a:rPr lang="en-US" sz="2000" b="0" dirty="0">
                          <a:solidFill>
                            <a:srgbClr val="FFFFFF"/>
                          </a:solidFill>
                          <a:effectLst/>
                          <a:latin typeface="inherit"/>
                        </a:rPr>
                        <a:t>Study abroad programs</a:t>
                      </a:r>
                      <a:endParaRPr lang="en-US" sz="2000" b="0" dirty="0">
                        <a:solidFill>
                          <a:srgbClr val="FFFFFF"/>
                        </a:solidFill>
                        <a:effectLst/>
                        <a:latin typeface="Roboto"/>
                      </a:endParaRPr>
                    </a:p>
                  </a:txBody>
                  <a:tcPr marL="42713" marR="42713" marT="21356" marB="21356" anchor="ctr">
                    <a:lnL>
                      <a:noFill/>
                    </a:lnL>
                    <a:lnR>
                      <a:noFill/>
                    </a:lnR>
                    <a:lnT>
                      <a:noFill/>
                    </a:lnT>
                    <a:lnB>
                      <a:noFill/>
                    </a:lnB>
                    <a:solidFill>
                      <a:srgbClr val="FDFEFF"/>
                    </a:solidFill>
                  </a:tcPr>
                </a:tc>
                <a:tc>
                  <a:txBody>
                    <a:bodyPr/>
                    <a:lstStyle/>
                    <a:p>
                      <a:r>
                        <a:rPr lang="en-US" sz="2000" dirty="0">
                          <a:effectLst/>
                        </a:rPr>
                        <a:t>Final-year students or highly meritorious pre-final year students in science or engineering</a:t>
                      </a:r>
                    </a:p>
                  </a:txBody>
                  <a:tcPr marL="42713" marR="42713" marT="21356" marB="21356" anchor="ctr">
                    <a:lnL>
                      <a:noFill/>
                    </a:lnL>
                    <a:lnR>
                      <a:noFill/>
                    </a:lnR>
                    <a:lnT>
                      <a:noFill/>
                    </a:lnT>
                    <a:lnB>
                      <a:noFill/>
                    </a:lnB>
                    <a:solidFill>
                      <a:srgbClr val="FDFEFF"/>
                    </a:solidFill>
                  </a:tcPr>
                </a:tc>
                <a:extLst>
                  <a:ext uri="{0D108BD9-81ED-4DB2-BD59-A6C34878D82A}">
                    <a16:rowId xmlns:a16="http://schemas.microsoft.com/office/drawing/2014/main" val="1323137785"/>
                  </a:ext>
                </a:extLst>
              </a:tr>
              <a:tr h="854711">
                <a:tc>
                  <a:txBody>
                    <a:bodyPr/>
                    <a:lstStyle/>
                    <a:p>
                      <a:r>
                        <a:rPr lang="en-US" sz="2000" dirty="0">
                          <a:effectLst/>
                        </a:rPr>
                        <a:t>Postgraduate Students (PG)</a:t>
                      </a:r>
                    </a:p>
                  </a:txBody>
                  <a:tcPr marL="42713" marR="42713" marT="21356" marB="21356" anchor="ctr">
                    <a:lnL>
                      <a:noFill/>
                    </a:lnL>
                    <a:lnR>
                      <a:noFill/>
                    </a:lnR>
                    <a:lnT>
                      <a:noFill/>
                    </a:lnT>
                    <a:lnB>
                      <a:noFill/>
                    </a:lnB>
                    <a:solidFill>
                      <a:srgbClr val="FDFEFF"/>
                    </a:solidFill>
                  </a:tcPr>
                </a:tc>
                <a:tc>
                  <a:txBody>
                    <a:bodyPr/>
                    <a:lstStyle/>
                    <a:p>
                      <a:r>
                        <a:rPr lang="en-US" sz="2000" dirty="0">
                          <a:effectLst/>
                        </a:rPr>
                        <a:t>Enrolled in M.Sc., M.Tech., or equivalent science/engineering programs</a:t>
                      </a:r>
                    </a:p>
                  </a:txBody>
                  <a:tcPr marL="42713" marR="42713" marT="21356" marB="21356" anchor="ctr">
                    <a:lnL>
                      <a:noFill/>
                    </a:lnL>
                    <a:lnR>
                      <a:noFill/>
                    </a:lnR>
                    <a:lnT>
                      <a:noFill/>
                    </a:lnT>
                    <a:lnB>
                      <a:noFill/>
                    </a:lnB>
                    <a:solidFill>
                      <a:srgbClr val="FDFEFF"/>
                    </a:solidFill>
                  </a:tcPr>
                </a:tc>
                <a:extLst>
                  <a:ext uri="{0D108BD9-81ED-4DB2-BD59-A6C34878D82A}">
                    <a16:rowId xmlns:a16="http://schemas.microsoft.com/office/drawing/2014/main" val="551835098"/>
                  </a:ext>
                </a:extLst>
              </a:tr>
              <a:tr h="854711">
                <a:tc>
                  <a:txBody>
                    <a:bodyPr/>
                    <a:lstStyle/>
                    <a:p>
                      <a:r>
                        <a:rPr lang="en-US" sz="2000" dirty="0">
                          <a:effectLst/>
                        </a:rPr>
                        <a:t>PhD Scholars</a:t>
                      </a:r>
                    </a:p>
                  </a:txBody>
                  <a:tcPr marL="42713" marR="42713" marT="21356" marB="21356" anchor="ctr">
                    <a:lnL>
                      <a:noFill/>
                    </a:lnL>
                    <a:lnR>
                      <a:noFill/>
                    </a:lnR>
                    <a:lnT>
                      <a:noFill/>
                    </a:lnT>
                    <a:lnB>
                      <a:noFill/>
                    </a:lnB>
                    <a:solidFill>
                      <a:srgbClr val="FDFEFF"/>
                    </a:solidFill>
                  </a:tcPr>
                </a:tc>
                <a:tc>
                  <a:txBody>
                    <a:bodyPr/>
                    <a:lstStyle/>
                    <a:p>
                      <a:r>
                        <a:rPr lang="en-US" sz="2000" dirty="0">
                          <a:effectLst/>
                        </a:rPr>
                        <a:t>Registered doctoral candidates with ongoing research in IKST-relevant fields</a:t>
                      </a:r>
                    </a:p>
                  </a:txBody>
                  <a:tcPr marL="42713" marR="42713" marT="21356" marB="21356" anchor="ctr">
                    <a:lnL>
                      <a:noFill/>
                    </a:lnL>
                    <a:lnR>
                      <a:noFill/>
                    </a:lnR>
                    <a:lnT>
                      <a:noFill/>
                    </a:lnT>
                    <a:lnB>
                      <a:noFill/>
                    </a:lnB>
                    <a:solidFill>
                      <a:srgbClr val="FDFEFF"/>
                    </a:solidFill>
                  </a:tcPr>
                </a:tc>
                <a:extLst>
                  <a:ext uri="{0D108BD9-81ED-4DB2-BD59-A6C34878D82A}">
                    <a16:rowId xmlns:a16="http://schemas.microsoft.com/office/drawing/2014/main" val="726033708"/>
                  </a:ext>
                </a:extLst>
              </a:tr>
              <a:tr h="854711">
                <a:tc>
                  <a:txBody>
                    <a:bodyPr/>
                    <a:lstStyle/>
                    <a:p>
                      <a:r>
                        <a:rPr lang="en-US" sz="2000" dirty="0">
                          <a:effectLst/>
                        </a:rPr>
                        <a:t>Postdoctoral Researchers</a:t>
                      </a:r>
                    </a:p>
                  </a:txBody>
                  <a:tcPr marL="42713" marR="42713" marT="21356" marB="21356" anchor="ctr">
                    <a:lnL>
                      <a:noFill/>
                    </a:lnL>
                    <a:lnR>
                      <a:noFill/>
                    </a:lnR>
                    <a:lnT>
                      <a:noFill/>
                    </a:lnT>
                    <a:lnB>
                      <a:noFill/>
                    </a:lnB>
                    <a:solidFill>
                      <a:srgbClr val="FDFEFF"/>
                    </a:solidFill>
                  </a:tcPr>
                </a:tc>
                <a:tc>
                  <a:txBody>
                    <a:bodyPr/>
                    <a:lstStyle/>
                    <a:p>
                      <a:r>
                        <a:rPr lang="en-US" sz="2000" dirty="0">
                          <a:effectLst/>
                        </a:rPr>
                        <a:t>Early-career researchers engaged in or having completed postdoctoral research</a:t>
                      </a:r>
                    </a:p>
                  </a:txBody>
                  <a:tcPr marL="42713" marR="42713" marT="21356" marB="21356" anchor="ctr">
                    <a:lnL>
                      <a:noFill/>
                    </a:lnL>
                    <a:lnR>
                      <a:noFill/>
                    </a:lnR>
                    <a:lnT>
                      <a:noFill/>
                    </a:lnT>
                    <a:lnB>
                      <a:noFill/>
                    </a:lnB>
                    <a:solidFill>
                      <a:srgbClr val="FDFEFF"/>
                    </a:solidFill>
                  </a:tcPr>
                </a:tc>
                <a:extLst>
                  <a:ext uri="{0D108BD9-81ED-4DB2-BD59-A6C34878D82A}">
                    <a16:rowId xmlns:a16="http://schemas.microsoft.com/office/drawing/2014/main" val="1535690449"/>
                  </a:ext>
                </a:extLst>
              </a:tr>
              <a:tr h="1107961">
                <a:tc>
                  <a:txBody>
                    <a:bodyPr/>
                    <a:lstStyle/>
                    <a:p>
                      <a:pPr algn="l" rtl="0" fontAlgn="auto"/>
                      <a:r>
                        <a:rPr lang="en-US" sz="2000" dirty="0">
                          <a:effectLst/>
                        </a:rPr>
                        <a:t>Faculty &amp; </a:t>
                      </a:r>
                      <a:r>
                        <a:rPr lang="en-US" sz="2000" dirty="0" err="1">
                          <a:effectLst/>
                        </a:rPr>
                        <a:t>Scientists</a:t>
                      </a:r>
                      <a:r>
                        <a:rPr lang="en-US" sz="2000" b="0" dirty="0" err="1">
                          <a:solidFill>
                            <a:srgbClr val="FFFFFF"/>
                          </a:solidFill>
                          <a:effectLst/>
                          <a:latin typeface="inherit"/>
                        </a:rPr>
                        <a:t>Study</a:t>
                      </a:r>
                      <a:r>
                        <a:rPr lang="en-US" sz="2000" b="0" dirty="0">
                          <a:solidFill>
                            <a:srgbClr val="FFFFFF"/>
                          </a:solidFill>
                          <a:effectLst/>
                          <a:latin typeface="inherit"/>
                        </a:rPr>
                        <a:t> abroad programs</a:t>
                      </a:r>
                      <a:endParaRPr lang="en-US" sz="2000" b="0" dirty="0">
                        <a:solidFill>
                          <a:srgbClr val="FFFFFF"/>
                        </a:solidFill>
                        <a:effectLst/>
                        <a:latin typeface="Roboto"/>
                      </a:endParaRPr>
                    </a:p>
                  </a:txBody>
                  <a:tcPr marL="42713" marR="42713" marT="21356" marB="21356" anchor="ctr">
                    <a:lnL>
                      <a:noFill/>
                    </a:lnL>
                    <a:lnR>
                      <a:noFill/>
                    </a:lnR>
                    <a:lnT>
                      <a:noFill/>
                    </a:lnT>
                    <a:lnB>
                      <a:noFill/>
                    </a:lnB>
                    <a:solidFill>
                      <a:srgbClr val="FDFEFF"/>
                    </a:solidFill>
                  </a:tcPr>
                </a:tc>
                <a:tc>
                  <a:txBody>
                    <a:bodyPr/>
                    <a:lstStyle/>
                    <a:p>
                      <a:r>
                        <a:rPr lang="en-US" sz="2000" dirty="0">
                          <a:effectLst/>
                        </a:rPr>
                        <a:t>Affiliated with Indian R&amp;D labs or academic institutions seeking joint research exposure</a:t>
                      </a:r>
                    </a:p>
                  </a:txBody>
                  <a:tcPr marL="42713" marR="42713" marT="21356" marB="21356" anchor="ctr">
                    <a:lnL>
                      <a:noFill/>
                    </a:lnL>
                    <a:lnR>
                      <a:noFill/>
                    </a:lnR>
                    <a:lnT>
                      <a:noFill/>
                    </a:lnT>
                    <a:lnB>
                      <a:noFill/>
                    </a:lnB>
                    <a:solidFill>
                      <a:srgbClr val="FDFEFF"/>
                    </a:solidFill>
                  </a:tcPr>
                </a:tc>
                <a:extLst>
                  <a:ext uri="{0D108BD9-81ED-4DB2-BD59-A6C34878D82A}">
                    <a16:rowId xmlns:a16="http://schemas.microsoft.com/office/drawing/2014/main" val="1162999604"/>
                  </a:ext>
                </a:extLst>
              </a:tr>
            </a:tbl>
          </a:graphicData>
        </a:graphic>
      </p:graphicFrame>
      <p:sp>
        <p:nvSpPr>
          <p:cNvPr id="5" name="Rectangle 1"/>
          <p:cNvSpPr>
            <a:spLocks noChangeArrowheads="1"/>
          </p:cNvSpPr>
          <p:nvPr/>
        </p:nvSpPr>
        <p:spPr bwMode="auto">
          <a:xfrm>
            <a:off x="846161" y="289391"/>
            <a:ext cx="8816454" cy="827413"/>
          </a:xfrm>
          <a:prstGeom prst="rect">
            <a:avLst/>
          </a:prstGeom>
          <a:solidFill>
            <a:srgbClr val="FDFE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17933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smtClean="0">
                <a:ln>
                  <a:noFill/>
                </a:ln>
                <a:solidFill>
                  <a:prstClr val="black"/>
                </a:solidFill>
                <a:effectLst/>
                <a:uLnTx/>
                <a:uFillTx/>
                <a:latin typeface="Sora"/>
                <a:ea typeface="+mn-ea"/>
                <a:cs typeface="+mn-cs"/>
              </a:rPr>
              <a:t>Who Can Apply?</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smtClean="0">
                <a:ln>
                  <a:noFill/>
                </a:ln>
                <a:solidFill>
                  <a:srgbClr val="364151"/>
                </a:solidFill>
                <a:effectLst/>
                <a:uLnTx/>
                <a:uFillTx/>
                <a:latin typeface="Inter"/>
                <a:ea typeface="+mn-ea"/>
                <a:cs typeface="+mn-cs"/>
              </a:rPr>
              <a:t>The program is designed to accommodate a wide spectrum of academic backgrounds and professional levels. The following categories of applicants are eligible:</a:t>
            </a: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77164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b="1" dirty="0"/>
              <a:t>Key Research Domains Supported</a:t>
            </a:r>
          </a:p>
        </p:txBody>
      </p:sp>
      <p:sp>
        <p:nvSpPr>
          <p:cNvPr id="3" name="Content Placeholder 2"/>
          <p:cNvSpPr>
            <a:spLocks noGrp="1"/>
          </p:cNvSpPr>
          <p:nvPr>
            <p:ph idx="1"/>
          </p:nvPr>
        </p:nvSpPr>
        <p:spPr/>
        <p:txBody>
          <a:bodyPr>
            <a:normAutofit fontScale="62500" lnSpcReduction="20000"/>
          </a:bodyPr>
          <a:lstStyle/>
          <a:p>
            <a:pPr fontAlgn="base"/>
            <a:r>
              <a:rPr lang="en-US" dirty="0" smtClean="0"/>
              <a:t>The </a:t>
            </a:r>
            <a:r>
              <a:rPr lang="en-US" dirty="0"/>
              <a:t>IKST Visiting Program targets </a:t>
            </a:r>
            <a:r>
              <a:rPr lang="en-US" b="1" dirty="0"/>
              <a:t>interdisciplinary, high-impact scientific areas</a:t>
            </a:r>
            <a:r>
              <a:rPr lang="en-US" dirty="0"/>
              <a:t>. Research proposals must correspond to one or more of the following focus themes:</a:t>
            </a:r>
          </a:p>
          <a:p>
            <a:pPr fontAlgn="base"/>
            <a:r>
              <a:rPr lang="en-US" b="1" dirty="0"/>
              <a:t>Artificial Intelligence and Big Data in Materials Science</a:t>
            </a:r>
            <a:r>
              <a:rPr lang="en-US" dirty="0"/>
              <a:t/>
            </a:r>
            <a:br>
              <a:rPr lang="en-US" dirty="0"/>
            </a:br>
            <a:r>
              <a:rPr lang="en-US" dirty="0"/>
              <a:t>Exploring AI-driven models for accelerating materials discovery and predictive simulation.</a:t>
            </a:r>
          </a:p>
          <a:p>
            <a:pPr fontAlgn="base"/>
            <a:r>
              <a:rPr lang="en-US" b="1" dirty="0" smtClean="0"/>
              <a:t>Clean </a:t>
            </a:r>
            <a:r>
              <a:rPr lang="en-US" b="1" dirty="0"/>
              <a:t>and Renewable Energy Materials</a:t>
            </a:r>
            <a:r>
              <a:rPr lang="en-US" dirty="0"/>
              <a:t/>
            </a:r>
            <a:br>
              <a:rPr lang="en-US" dirty="0"/>
            </a:br>
            <a:r>
              <a:rPr lang="en-US" dirty="0"/>
              <a:t>Investigating battery technology, hydrogen fuel systems, and sustainable energy materials.</a:t>
            </a:r>
          </a:p>
          <a:p>
            <a:pPr fontAlgn="base"/>
            <a:r>
              <a:rPr lang="en-US" b="1" dirty="0"/>
              <a:t>Nanoscience and Advanced Functional Materials</a:t>
            </a:r>
            <a:r>
              <a:rPr lang="en-US" dirty="0"/>
              <a:t/>
            </a:r>
            <a:br>
              <a:rPr lang="en-US" dirty="0"/>
            </a:br>
            <a:r>
              <a:rPr lang="en-US" dirty="0"/>
              <a:t>Design and synthesis of novel nanomaterials for biomedical and industrial applications.</a:t>
            </a:r>
          </a:p>
          <a:p>
            <a:pPr fontAlgn="base"/>
            <a:r>
              <a:rPr lang="en-US" b="1" dirty="0"/>
              <a:t>Computational Chemistry and Theoretical Physics</a:t>
            </a:r>
            <a:r>
              <a:rPr lang="en-US" dirty="0"/>
              <a:t/>
            </a:r>
            <a:br>
              <a:rPr lang="en-US" dirty="0"/>
            </a:br>
            <a:r>
              <a:rPr lang="en-US" dirty="0"/>
              <a:t>Simulations, modeling, and algorithm development for molecular-scale phenomena.</a:t>
            </a:r>
          </a:p>
          <a:p>
            <a:pPr fontAlgn="base"/>
            <a:r>
              <a:rPr lang="en-US" b="1" dirty="0"/>
              <a:t>Sensors, Robotics, and Embedded Automation</a:t>
            </a:r>
            <a:r>
              <a:rPr lang="en-US" dirty="0"/>
              <a:t/>
            </a:r>
            <a:br>
              <a:rPr lang="en-US" dirty="0"/>
            </a:br>
            <a:r>
              <a:rPr lang="en-US" dirty="0"/>
              <a:t>Development of sensor-integrated systems for automation and real-time data acquisition.</a:t>
            </a:r>
          </a:p>
          <a:p>
            <a:pPr fontAlgn="base"/>
            <a:r>
              <a:rPr lang="en-US" b="1" dirty="0"/>
              <a:t>Biomedical Engineering and Life Sciences</a:t>
            </a:r>
            <a:r>
              <a:rPr lang="en-US" dirty="0"/>
              <a:t/>
            </a:r>
            <a:br>
              <a:rPr lang="en-US" dirty="0"/>
            </a:br>
            <a:r>
              <a:rPr lang="en-US" dirty="0"/>
              <a:t>Research in drug delivery, diagnostics, and bioinformatics aligned with health priorities.</a:t>
            </a:r>
          </a:p>
          <a:p>
            <a:pPr fontAlgn="base"/>
            <a:r>
              <a:rPr lang="en-US" dirty="0"/>
              <a:t>The program encourages applicants to propose ideas that align with </a:t>
            </a:r>
            <a:r>
              <a:rPr lang="en-US" b="1" dirty="0"/>
              <a:t>UN Sustainable Development Goals (SDGs)</a:t>
            </a:r>
            <a:r>
              <a:rPr lang="en-US" dirty="0"/>
              <a:t>, particularly in energy, healthcare, and environmental technologies.</a:t>
            </a:r>
          </a:p>
          <a:p>
            <a:endParaRPr lang="en-US" dirty="0"/>
          </a:p>
        </p:txBody>
      </p:sp>
    </p:spTree>
    <p:extLst>
      <p:ext uri="{BB962C8B-B14F-4D97-AF65-F5344CB8AC3E}">
        <p14:creationId xmlns:p14="http://schemas.microsoft.com/office/powerpoint/2010/main" val="34958890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Program Features and Financial Support</a:t>
            </a:r>
            <a:br>
              <a:rPr lang="en-US" b="1" dirty="0"/>
            </a:br>
            <a:endParaRPr lang="en-US" dirty="0"/>
          </a:p>
        </p:txBody>
      </p:sp>
      <p:sp>
        <p:nvSpPr>
          <p:cNvPr id="3" name="Content Placeholder 2"/>
          <p:cNvSpPr>
            <a:spLocks noGrp="1"/>
          </p:cNvSpPr>
          <p:nvPr>
            <p:ph idx="1"/>
          </p:nvPr>
        </p:nvSpPr>
        <p:spPr/>
        <p:txBody>
          <a:bodyPr>
            <a:normAutofit fontScale="92500" lnSpcReduction="10000"/>
          </a:bodyPr>
          <a:lstStyle/>
          <a:p>
            <a:pPr fontAlgn="base"/>
            <a:r>
              <a:rPr lang="en-US" dirty="0" smtClean="0"/>
              <a:t>The </a:t>
            </a:r>
            <a:r>
              <a:rPr lang="en-US" dirty="0"/>
              <a:t>IKST Visiting Program is </a:t>
            </a:r>
            <a:r>
              <a:rPr lang="en-US" b="1" dirty="0"/>
              <a:t>comprehensively funded</a:t>
            </a:r>
            <a:r>
              <a:rPr lang="en-US" dirty="0"/>
              <a:t>, covering all major costs associated with short-term international research stays. Key benefits include:</a:t>
            </a:r>
          </a:p>
          <a:p>
            <a:pPr lvl="1" fontAlgn="base"/>
            <a:r>
              <a:rPr lang="en-US" b="1" dirty="0"/>
              <a:t>Travel Assistance:</a:t>
            </a:r>
            <a:r>
              <a:rPr lang="en-US" dirty="0"/>
              <a:t> Round-trip airfare and support with visa processing.</a:t>
            </a:r>
          </a:p>
          <a:p>
            <a:pPr lvl="1" fontAlgn="base"/>
            <a:r>
              <a:rPr lang="en-US" b="1" dirty="0"/>
              <a:t>Accommodation and Local Support:</a:t>
            </a:r>
            <a:r>
              <a:rPr lang="en-US" dirty="0"/>
              <a:t> Lodging and daily allowances during the research visit.</a:t>
            </a:r>
          </a:p>
          <a:p>
            <a:pPr lvl="1" fontAlgn="base"/>
            <a:r>
              <a:rPr lang="en-US" b="1" dirty="0"/>
              <a:t>Lab Access:</a:t>
            </a:r>
            <a:r>
              <a:rPr lang="en-US" dirty="0"/>
              <a:t> Entry to state-of-the-art research infrastructure at IKST, KIST, or affiliated institutions.</a:t>
            </a:r>
          </a:p>
          <a:p>
            <a:pPr lvl="1" fontAlgn="base"/>
            <a:r>
              <a:rPr lang="en-US" b="1" dirty="0"/>
              <a:t>Mentorship:</a:t>
            </a:r>
            <a:r>
              <a:rPr lang="en-US" dirty="0"/>
              <a:t> Academic guidance from experienced faculty and research scientists.</a:t>
            </a:r>
          </a:p>
          <a:p>
            <a:pPr lvl="1" fontAlgn="base"/>
            <a:r>
              <a:rPr lang="en-US" b="1" dirty="0"/>
              <a:t>Certification:</a:t>
            </a:r>
            <a:r>
              <a:rPr lang="en-US" dirty="0"/>
              <a:t> Issuance of a formal certificate upon successful completion of the program.</a:t>
            </a:r>
          </a:p>
          <a:p>
            <a:pPr lvl="1" fontAlgn="base"/>
            <a:r>
              <a:rPr lang="en-US" b="1" dirty="0" smtClean="0"/>
              <a:t>Future Collaboration</a:t>
            </a:r>
            <a:r>
              <a:rPr lang="en-US" b="1" dirty="0"/>
              <a:t>:</a:t>
            </a:r>
            <a:r>
              <a:rPr lang="en-US" dirty="0"/>
              <a:t> Potential for joint publications, continued project engagement, or future academic enrollment (e.g., joint PhD or postdoc).</a:t>
            </a:r>
          </a:p>
        </p:txBody>
      </p:sp>
    </p:spTree>
    <p:extLst>
      <p:ext uri="{BB962C8B-B14F-4D97-AF65-F5344CB8AC3E}">
        <p14:creationId xmlns:p14="http://schemas.microsoft.com/office/powerpoint/2010/main" val="391291568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64798662"/>
              </p:ext>
            </p:extLst>
          </p:nvPr>
        </p:nvGraphicFramePr>
        <p:xfrm>
          <a:off x="419100" y="1278043"/>
          <a:ext cx="11144250" cy="5283337"/>
        </p:xfrm>
        <a:graphic>
          <a:graphicData uri="http://schemas.openxmlformats.org/drawingml/2006/table">
            <a:tbl>
              <a:tblPr/>
              <a:tblGrid>
                <a:gridCol w="5572125">
                  <a:extLst>
                    <a:ext uri="{9D8B030D-6E8A-4147-A177-3AD203B41FA5}">
                      <a16:colId xmlns:a16="http://schemas.microsoft.com/office/drawing/2014/main" val="3945990796"/>
                    </a:ext>
                  </a:extLst>
                </a:gridCol>
                <a:gridCol w="5572125">
                  <a:extLst>
                    <a:ext uri="{9D8B030D-6E8A-4147-A177-3AD203B41FA5}">
                      <a16:colId xmlns:a16="http://schemas.microsoft.com/office/drawing/2014/main" val="4057632173"/>
                    </a:ext>
                  </a:extLst>
                </a:gridCol>
              </a:tblGrid>
              <a:tr h="310810">
                <a:tc>
                  <a:txBody>
                    <a:bodyPr/>
                    <a:lstStyle/>
                    <a:p>
                      <a:r>
                        <a:rPr lang="en-US" sz="2000" b="1" dirty="0">
                          <a:effectLst/>
                        </a:rPr>
                        <a:t>Feature</a:t>
                      </a:r>
                    </a:p>
                  </a:txBody>
                  <a:tcPr marL="77702" marR="77702" marT="38851" marB="38851" anchor="ctr">
                    <a:lnL>
                      <a:noFill/>
                    </a:lnL>
                    <a:lnR>
                      <a:noFill/>
                    </a:lnR>
                    <a:lnT>
                      <a:noFill/>
                    </a:lnT>
                    <a:lnB>
                      <a:noFill/>
                    </a:lnB>
                    <a:solidFill>
                      <a:srgbClr val="FDFEFF"/>
                    </a:solidFill>
                  </a:tcPr>
                </a:tc>
                <a:tc>
                  <a:txBody>
                    <a:bodyPr/>
                    <a:lstStyle/>
                    <a:p>
                      <a:r>
                        <a:rPr lang="en-US" sz="2000" b="1">
                          <a:effectLst/>
                        </a:rPr>
                        <a:t>Details</a:t>
                      </a:r>
                    </a:p>
                  </a:txBody>
                  <a:tcPr marL="77702" marR="77702" marT="38851" marB="38851" anchor="ctr">
                    <a:lnL>
                      <a:noFill/>
                    </a:lnL>
                    <a:lnR>
                      <a:noFill/>
                    </a:lnR>
                    <a:lnT>
                      <a:noFill/>
                    </a:lnT>
                    <a:lnB>
                      <a:noFill/>
                    </a:lnB>
                    <a:solidFill>
                      <a:srgbClr val="FDFEFF"/>
                    </a:solidFill>
                  </a:tcPr>
                </a:tc>
                <a:extLst>
                  <a:ext uri="{0D108BD9-81ED-4DB2-BD59-A6C34878D82A}">
                    <a16:rowId xmlns:a16="http://schemas.microsoft.com/office/drawing/2014/main" val="3971476034"/>
                  </a:ext>
                </a:extLst>
              </a:tr>
              <a:tr h="543917">
                <a:tc>
                  <a:txBody>
                    <a:bodyPr/>
                    <a:lstStyle/>
                    <a:p>
                      <a:r>
                        <a:rPr lang="en-US" sz="2000" b="1">
                          <a:effectLst/>
                        </a:rPr>
                        <a:t>Program Name</a:t>
                      </a:r>
                      <a:endParaRPr lang="en-US" sz="2000">
                        <a:effectLst/>
                      </a:endParaRPr>
                    </a:p>
                  </a:txBody>
                  <a:tcPr marL="77702" marR="77702" marT="38851" marB="38851" anchor="ctr">
                    <a:lnL>
                      <a:noFill/>
                    </a:lnL>
                    <a:lnR>
                      <a:noFill/>
                    </a:lnR>
                    <a:lnT>
                      <a:noFill/>
                    </a:lnT>
                    <a:lnB>
                      <a:noFill/>
                    </a:lnB>
                    <a:solidFill>
                      <a:srgbClr val="FDFEFF"/>
                    </a:solidFill>
                  </a:tcPr>
                </a:tc>
                <a:tc>
                  <a:txBody>
                    <a:bodyPr/>
                    <a:lstStyle/>
                    <a:p>
                      <a:r>
                        <a:rPr lang="en-US" sz="2000">
                          <a:effectLst/>
                        </a:rPr>
                        <a:t>IKST Visiting Program for UG, PG, Postdoctoral Scholars, and Faculty</a:t>
                      </a:r>
                    </a:p>
                  </a:txBody>
                  <a:tcPr marL="77702" marR="77702" marT="38851" marB="38851" anchor="ctr">
                    <a:lnL>
                      <a:noFill/>
                    </a:lnL>
                    <a:lnR>
                      <a:noFill/>
                    </a:lnR>
                    <a:lnT>
                      <a:noFill/>
                    </a:lnT>
                    <a:lnB>
                      <a:noFill/>
                    </a:lnB>
                    <a:solidFill>
                      <a:srgbClr val="FDFEFF"/>
                    </a:solidFill>
                  </a:tcPr>
                </a:tc>
                <a:extLst>
                  <a:ext uri="{0D108BD9-81ED-4DB2-BD59-A6C34878D82A}">
                    <a16:rowId xmlns:a16="http://schemas.microsoft.com/office/drawing/2014/main" val="3235287480"/>
                  </a:ext>
                </a:extLst>
              </a:tr>
              <a:tr h="310810">
                <a:tc>
                  <a:txBody>
                    <a:bodyPr/>
                    <a:lstStyle/>
                    <a:p>
                      <a:r>
                        <a:rPr lang="en-US" sz="2000" b="1" dirty="0">
                          <a:effectLst/>
                        </a:rPr>
                        <a:t>Host Country</a:t>
                      </a:r>
                      <a:endParaRPr lang="en-US" sz="2000" dirty="0">
                        <a:effectLst/>
                      </a:endParaRPr>
                    </a:p>
                  </a:txBody>
                  <a:tcPr marL="77702" marR="77702" marT="38851" marB="38851" anchor="ctr">
                    <a:lnL>
                      <a:noFill/>
                    </a:lnL>
                    <a:lnR>
                      <a:noFill/>
                    </a:lnR>
                    <a:lnT>
                      <a:noFill/>
                    </a:lnT>
                    <a:lnB>
                      <a:noFill/>
                    </a:lnB>
                    <a:solidFill>
                      <a:srgbClr val="FDFEFF"/>
                    </a:solidFill>
                  </a:tcPr>
                </a:tc>
                <a:tc>
                  <a:txBody>
                    <a:bodyPr/>
                    <a:lstStyle/>
                    <a:p>
                      <a:r>
                        <a:rPr lang="en-US" sz="2000">
                          <a:effectLst/>
                        </a:rPr>
                        <a:t>India and </a:t>
                      </a:r>
                      <a:r>
                        <a:rPr lang="en-US" sz="2000" u="sng">
                          <a:effectLst/>
                          <a:hlinkClick r:id="rId2"/>
                        </a:rPr>
                        <a:t>South Korea</a:t>
                      </a:r>
                      <a:endParaRPr lang="en-US" sz="2000">
                        <a:effectLst/>
                      </a:endParaRPr>
                    </a:p>
                  </a:txBody>
                  <a:tcPr marL="77702" marR="77702" marT="38851" marB="38851" anchor="ctr">
                    <a:lnL>
                      <a:noFill/>
                    </a:lnL>
                    <a:lnR>
                      <a:noFill/>
                    </a:lnR>
                    <a:lnT>
                      <a:noFill/>
                    </a:lnT>
                    <a:lnB>
                      <a:noFill/>
                    </a:lnB>
                    <a:solidFill>
                      <a:srgbClr val="FDFEFF"/>
                    </a:solidFill>
                  </a:tcPr>
                </a:tc>
                <a:extLst>
                  <a:ext uri="{0D108BD9-81ED-4DB2-BD59-A6C34878D82A}">
                    <a16:rowId xmlns:a16="http://schemas.microsoft.com/office/drawing/2014/main" val="448516073"/>
                  </a:ext>
                </a:extLst>
              </a:tr>
              <a:tr h="310810">
                <a:tc>
                  <a:txBody>
                    <a:bodyPr/>
                    <a:lstStyle/>
                    <a:p>
                      <a:r>
                        <a:rPr lang="en-US" sz="2000" b="1">
                          <a:effectLst/>
                        </a:rPr>
                        <a:t>Funded By</a:t>
                      </a:r>
                      <a:endParaRPr lang="en-US" sz="2000">
                        <a:effectLst/>
                      </a:endParaRPr>
                    </a:p>
                  </a:txBody>
                  <a:tcPr marL="77702" marR="77702" marT="38851" marB="38851" anchor="ctr">
                    <a:lnL>
                      <a:noFill/>
                    </a:lnL>
                    <a:lnR>
                      <a:noFill/>
                    </a:lnR>
                    <a:lnT>
                      <a:noFill/>
                    </a:lnT>
                    <a:lnB>
                      <a:noFill/>
                    </a:lnB>
                    <a:solidFill>
                      <a:srgbClr val="FDFEFF"/>
                    </a:solidFill>
                  </a:tcPr>
                </a:tc>
                <a:tc>
                  <a:txBody>
                    <a:bodyPr/>
                    <a:lstStyle/>
                    <a:p>
                      <a:r>
                        <a:rPr lang="en-US" sz="2000">
                          <a:effectLst/>
                        </a:rPr>
                        <a:t>IKST (CSIR &amp; KIST collaboration)</a:t>
                      </a:r>
                    </a:p>
                  </a:txBody>
                  <a:tcPr marL="77702" marR="77702" marT="38851" marB="38851" anchor="ctr">
                    <a:lnL>
                      <a:noFill/>
                    </a:lnL>
                    <a:lnR>
                      <a:noFill/>
                    </a:lnR>
                    <a:lnT>
                      <a:noFill/>
                    </a:lnT>
                    <a:lnB>
                      <a:noFill/>
                    </a:lnB>
                    <a:solidFill>
                      <a:srgbClr val="FDFEFF"/>
                    </a:solidFill>
                  </a:tcPr>
                </a:tc>
                <a:extLst>
                  <a:ext uri="{0D108BD9-81ED-4DB2-BD59-A6C34878D82A}">
                    <a16:rowId xmlns:a16="http://schemas.microsoft.com/office/drawing/2014/main" val="1757206128"/>
                  </a:ext>
                </a:extLst>
              </a:tr>
              <a:tr h="310810">
                <a:tc>
                  <a:txBody>
                    <a:bodyPr/>
                    <a:lstStyle/>
                    <a:p>
                      <a:r>
                        <a:rPr lang="en-US" sz="2000" b="1" dirty="0">
                          <a:effectLst/>
                        </a:rPr>
                        <a:t>Duration</a:t>
                      </a:r>
                      <a:endParaRPr lang="en-US" sz="2000" dirty="0">
                        <a:effectLst/>
                      </a:endParaRPr>
                    </a:p>
                  </a:txBody>
                  <a:tcPr marL="77702" marR="77702" marT="38851" marB="38851" anchor="ctr">
                    <a:lnL>
                      <a:noFill/>
                    </a:lnL>
                    <a:lnR>
                      <a:noFill/>
                    </a:lnR>
                    <a:lnT>
                      <a:noFill/>
                    </a:lnT>
                    <a:lnB>
                      <a:noFill/>
                    </a:lnB>
                    <a:solidFill>
                      <a:srgbClr val="FDFEFF"/>
                    </a:solidFill>
                  </a:tcPr>
                </a:tc>
                <a:tc>
                  <a:txBody>
                    <a:bodyPr/>
                    <a:lstStyle/>
                    <a:p>
                      <a:r>
                        <a:rPr lang="en-US" sz="2000">
                          <a:effectLst/>
                        </a:rPr>
                        <a:t>4–12 weeks</a:t>
                      </a:r>
                    </a:p>
                  </a:txBody>
                  <a:tcPr marL="77702" marR="77702" marT="38851" marB="38851" anchor="ctr">
                    <a:lnL>
                      <a:noFill/>
                    </a:lnL>
                    <a:lnR>
                      <a:noFill/>
                    </a:lnR>
                    <a:lnT>
                      <a:noFill/>
                    </a:lnT>
                    <a:lnB>
                      <a:noFill/>
                    </a:lnB>
                    <a:solidFill>
                      <a:srgbClr val="FDFEFF"/>
                    </a:solidFill>
                  </a:tcPr>
                </a:tc>
                <a:extLst>
                  <a:ext uri="{0D108BD9-81ED-4DB2-BD59-A6C34878D82A}">
                    <a16:rowId xmlns:a16="http://schemas.microsoft.com/office/drawing/2014/main" val="2415638373"/>
                  </a:ext>
                </a:extLst>
              </a:tr>
              <a:tr h="310810">
                <a:tc>
                  <a:txBody>
                    <a:bodyPr/>
                    <a:lstStyle/>
                    <a:p>
                      <a:r>
                        <a:rPr lang="en-US" sz="2000" b="1">
                          <a:effectLst/>
                        </a:rPr>
                        <a:t>Study Mode</a:t>
                      </a:r>
                      <a:endParaRPr lang="en-US" sz="2000">
                        <a:effectLst/>
                      </a:endParaRPr>
                    </a:p>
                  </a:txBody>
                  <a:tcPr marL="77702" marR="77702" marT="38851" marB="38851" anchor="ctr">
                    <a:lnL>
                      <a:noFill/>
                    </a:lnL>
                    <a:lnR>
                      <a:noFill/>
                    </a:lnR>
                    <a:lnT>
                      <a:noFill/>
                    </a:lnT>
                    <a:lnB>
                      <a:noFill/>
                    </a:lnB>
                    <a:solidFill>
                      <a:srgbClr val="FDFEFF"/>
                    </a:solidFill>
                  </a:tcPr>
                </a:tc>
                <a:tc>
                  <a:txBody>
                    <a:bodyPr/>
                    <a:lstStyle/>
                    <a:p>
                      <a:r>
                        <a:rPr lang="en-US" sz="2000">
                          <a:effectLst/>
                        </a:rPr>
                        <a:t>In-person (Physical Visits)</a:t>
                      </a:r>
                    </a:p>
                  </a:txBody>
                  <a:tcPr marL="77702" marR="77702" marT="38851" marB="38851" anchor="ctr">
                    <a:lnL>
                      <a:noFill/>
                    </a:lnL>
                    <a:lnR>
                      <a:noFill/>
                    </a:lnR>
                    <a:lnT>
                      <a:noFill/>
                    </a:lnT>
                    <a:lnB>
                      <a:noFill/>
                    </a:lnB>
                    <a:solidFill>
                      <a:srgbClr val="FDFEFF"/>
                    </a:solidFill>
                  </a:tcPr>
                </a:tc>
                <a:extLst>
                  <a:ext uri="{0D108BD9-81ED-4DB2-BD59-A6C34878D82A}">
                    <a16:rowId xmlns:a16="http://schemas.microsoft.com/office/drawing/2014/main" val="1936101523"/>
                  </a:ext>
                </a:extLst>
              </a:tr>
              <a:tr h="310810">
                <a:tc>
                  <a:txBody>
                    <a:bodyPr/>
                    <a:lstStyle/>
                    <a:p>
                      <a:r>
                        <a:rPr lang="en-US" sz="2000" b="1">
                          <a:effectLst/>
                        </a:rPr>
                        <a:t>Eligibility</a:t>
                      </a:r>
                      <a:endParaRPr lang="en-US" sz="2000">
                        <a:effectLst/>
                      </a:endParaRPr>
                    </a:p>
                  </a:txBody>
                  <a:tcPr marL="77702" marR="77702" marT="38851" marB="38851" anchor="ctr">
                    <a:lnL>
                      <a:noFill/>
                    </a:lnL>
                    <a:lnR>
                      <a:noFill/>
                    </a:lnR>
                    <a:lnT>
                      <a:noFill/>
                    </a:lnT>
                    <a:lnB>
                      <a:noFill/>
                    </a:lnB>
                    <a:solidFill>
                      <a:srgbClr val="FDFEFF"/>
                    </a:solidFill>
                  </a:tcPr>
                </a:tc>
                <a:tc>
                  <a:txBody>
                    <a:bodyPr/>
                    <a:lstStyle/>
                    <a:p>
                      <a:r>
                        <a:rPr lang="en-US" sz="2000">
                          <a:effectLst/>
                        </a:rPr>
                        <a:t>UG, PG, PhD Scholars, Postdocs, Faculty</a:t>
                      </a:r>
                    </a:p>
                  </a:txBody>
                  <a:tcPr marL="77702" marR="77702" marT="38851" marB="38851" anchor="ctr">
                    <a:lnL>
                      <a:noFill/>
                    </a:lnL>
                    <a:lnR>
                      <a:noFill/>
                    </a:lnR>
                    <a:lnT>
                      <a:noFill/>
                    </a:lnT>
                    <a:lnB>
                      <a:noFill/>
                    </a:lnB>
                    <a:solidFill>
                      <a:srgbClr val="FDFEFF"/>
                    </a:solidFill>
                  </a:tcPr>
                </a:tc>
                <a:extLst>
                  <a:ext uri="{0D108BD9-81ED-4DB2-BD59-A6C34878D82A}">
                    <a16:rowId xmlns:a16="http://schemas.microsoft.com/office/drawing/2014/main" val="1354661061"/>
                  </a:ext>
                </a:extLst>
              </a:tr>
              <a:tr h="543917">
                <a:tc>
                  <a:txBody>
                    <a:bodyPr/>
                    <a:lstStyle/>
                    <a:p>
                      <a:r>
                        <a:rPr lang="en-US" sz="2000" b="1">
                          <a:effectLst/>
                        </a:rPr>
                        <a:t>Financial Support</a:t>
                      </a:r>
                      <a:endParaRPr lang="en-US" sz="2000">
                        <a:effectLst/>
                      </a:endParaRPr>
                    </a:p>
                  </a:txBody>
                  <a:tcPr marL="77702" marR="77702" marT="38851" marB="38851" anchor="ctr">
                    <a:lnL>
                      <a:noFill/>
                    </a:lnL>
                    <a:lnR>
                      <a:noFill/>
                    </a:lnR>
                    <a:lnT>
                      <a:noFill/>
                    </a:lnT>
                    <a:lnB>
                      <a:noFill/>
                    </a:lnB>
                    <a:solidFill>
                      <a:srgbClr val="FDFEFF"/>
                    </a:solidFill>
                  </a:tcPr>
                </a:tc>
                <a:tc>
                  <a:txBody>
                    <a:bodyPr/>
                    <a:lstStyle/>
                    <a:p>
                      <a:r>
                        <a:rPr lang="en-US" sz="2000">
                          <a:effectLst/>
                        </a:rPr>
                        <a:t>Travel, Accommodation, Lab Access, Certification</a:t>
                      </a:r>
                    </a:p>
                  </a:txBody>
                  <a:tcPr marL="77702" marR="77702" marT="38851" marB="38851" anchor="ctr">
                    <a:lnL>
                      <a:noFill/>
                    </a:lnL>
                    <a:lnR>
                      <a:noFill/>
                    </a:lnR>
                    <a:lnT>
                      <a:noFill/>
                    </a:lnT>
                    <a:lnB>
                      <a:noFill/>
                    </a:lnB>
                    <a:solidFill>
                      <a:srgbClr val="FDFEFF"/>
                    </a:solidFill>
                  </a:tcPr>
                </a:tc>
                <a:extLst>
                  <a:ext uri="{0D108BD9-81ED-4DB2-BD59-A6C34878D82A}">
                    <a16:rowId xmlns:a16="http://schemas.microsoft.com/office/drawing/2014/main" val="39428508"/>
                  </a:ext>
                </a:extLst>
              </a:tr>
              <a:tr h="543917">
                <a:tc>
                  <a:txBody>
                    <a:bodyPr/>
                    <a:lstStyle/>
                    <a:p>
                      <a:r>
                        <a:rPr lang="en-US" sz="2000" b="1">
                          <a:effectLst/>
                        </a:rPr>
                        <a:t>Fields of Study</a:t>
                      </a:r>
                      <a:endParaRPr lang="en-US" sz="2000">
                        <a:effectLst/>
                      </a:endParaRPr>
                    </a:p>
                  </a:txBody>
                  <a:tcPr marL="77702" marR="77702" marT="38851" marB="38851" anchor="ctr">
                    <a:lnL>
                      <a:noFill/>
                    </a:lnL>
                    <a:lnR>
                      <a:noFill/>
                    </a:lnR>
                    <a:lnT>
                      <a:noFill/>
                    </a:lnT>
                    <a:lnB>
                      <a:noFill/>
                    </a:lnB>
                    <a:solidFill>
                      <a:srgbClr val="FDFEFF"/>
                    </a:solidFill>
                  </a:tcPr>
                </a:tc>
                <a:tc>
                  <a:txBody>
                    <a:bodyPr/>
                    <a:lstStyle/>
                    <a:p>
                      <a:r>
                        <a:rPr lang="en-US" sz="2000" dirty="0">
                          <a:effectLst/>
                        </a:rPr>
                        <a:t>AI, Nanotech, Energy, Biomedical, Chemistry, Robotics</a:t>
                      </a:r>
                    </a:p>
                  </a:txBody>
                  <a:tcPr marL="77702" marR="77702" marT="38851" marB="38851" anchor="ctr">
                    <a:lnL>
                      <a:noFill/>
                    </a:lnL>
                    <a:lnR>
                      <a:noFill/>
                    </a:lnR>
                    <a:lnT>
                      <a:noFill/>
                    </a:lnT>
                    <a:lnB>
                      <a:noFill/>
                    </a:lnB>
                    <a:solidFill>
                      <a:srgbClr val="FDFEFF"/>
                    </a:solidFill>
                  </a:tcPr>
                </a:tc>
                <a:extLst>
                  <a:ext uri="{0D108BD9-81ED-4DB2-BD59-A6C34878D82A}">
                    <a16:rowId xmlns:a16="http://schemas.microsoft.com/office/drawing/2014/main" val="1260626098"/>
                  </a:ext>
                </a:extLst>
              </a:tr>
              <a:tr h="543917">
                <a:tc>
                  <a:txBody>
                    <a:bodyPr/>
                    <a:lstStyle/>
                    <a:p>
                      <a:r>
                        <a:rPr lang="en-US" sz="2000" b="1">
                          <a:effectLst/>
                        </a:rPr>
                        <a:t>Deadline</a:t>
                      </a:r>
                      <a:endParaRPr lang="en-US" sz="2000">
                        <a:effectLst/>
                      </a:endParaRPr>
                    </a:p>
                  </a:txBody>
                  <a:tcPr marL="77702" marR="77702" marT="38851" marB="38851" anchor="ctr">
                    <a:lnL>
                      <a:noFill/>
                    </a:lnL>
                    <a:lnR>
                      <a:noFill/>
                    </a:lnR>
                    <a:lnT>
                      <a:noFill/>
                    </a:lnT>
                    <a:lnB>
                      <a:noFill/>
                    </a:lnB>
                    <a:solidFill>
                      <a:srgbClr val="FDFEFF"/>
                    </a:solidFill>
                  </a:tcPr>
                </a:tc>
                <a:tc>
                  <a:txBody>
                    <a:bodyPr/>
                    <a:lstStyle/>
                    <a:p>
                      <a:r>
                        <a:rPr lang="en-US" sz="2000">
                          <a:effectLst/>
                        </a:rPr>
                        <a:t>Rolling (Next cycle: April 2026 – Exact date to be updated soon)</a:t>
                      </a:r>
                    </a:p>
                  </a:txBody>
                  <a:tcPr marL="77702" marR="77702" marT="38851" marB="38851" anchor="ctr">
                    <a:lnL>
                      <a:noFill/>
                    </a:lnL>
                    <a:lnR>
                      <a:noFill/>
                    </a:lnR>
                    <a:lnT>
                      <a:noFill/>
                    </a:lnT>
                    <a:lnB>
                      <a:noFill/>
                    </a:lnB>
                    <a:solidFill>
                      <a:srgbClr val="FDFEFF"/>
                    </a:solidFill>
                  </a:tcPr>
                </a:tc>
                <a:extLst>
                  <a:ext uri="{0D108BD9-81ED-4DB2-BD59-A6C34878D82A}">
                    <a16:rowId xmlns:a16="http://schemas.microsoft.com/office/drawing/2014/main" val="56080414"/>
                  </a:ext>
                </a:extLst>
              </a:tr>
              <a:tr h="310810">
                <a:tc>
                  <a:txBody>
                    <a:bodyPr/>
                    <a:lstStyle/>
                    <a:p>
                      <a:r>
                        <a:rPr lang="en-US" sz="2000" b="1">
                          <a:effectLst/>
                        </a:rPr>
                        <a:t>Official Website</a:t>
                      </a:r>
                      <a:endParaRPr lang="en-US" sz="2000">
                        <a:effectLst/>
                      </a:endParaRPr>
                    </a:p>
                  </a:txBody>
                  <a:tcPr marL="77702" marR="77702" marT="38851" marB="38851" anchor="ctr">
                    <a:lnL>
                      <a:noFill/>
                    </a:lnL>
                    <a:lnR>
                      <a:noFill/>
                    </a:lnR>
                    <a:lnT>
                      <a:noFill/>
                    </a:lnT>
                    <a:lnB>
                      <a:noFill/>
                    </a:lnB>
                    <a:solidFill>
                      <a:srgbClr val="FDFEFF"/>
                    </a:solidFill>
                  </a:tcPr>
                </a:tc>
                <a:tc>
                  <a:txBody>
                    <a:bodyPr/>
                    <a:lstStyle/>
                    <a:p>
                      <a:r>
                        <a:rPr lang="en-US" sz="2000" u="sng" dirty="0">
                          <a:effectLst/>
                          <a:hlinkClick r:id="rId3"/>
                        </a:rPr>
                        <a:t>IKST Visiting Program official page</a:t>
                      </a:r>
                      <a:endParaRPr lang="en-US" sz="2000" dirty="0">
                        <a:effectLst/>
                      </a:endParaRPr>
                    </a:p>
                  </a:txBody>
                  <a:tcPr marL="77702" marR="77702" marT="38851" marB="38851" anchor="ctr">
                    <a:lnL>
                      <a:noFill/>
                    </a:lnL>
                    <a:lnR>
                      <a:noFill/>
                    </a:lnR>
                    <a:lnT>
                      <a:noFill/>
                    </a:lnT>
                    <a:lnB>
                      <a:noFill/>
                    </a:lnB>
                    <a:solidFill>
                      <a:srgbClr val="FDFEFF"/>
                    </a:solidFill>
                  </a:tcPr>
                </a:tc>
                <a:extLst>
                  <a:ext uri="{0D108BD9-81ED-4DB2-BD59-A6C34878D82A}">
                    <a16:rowId xmlns:a16="http://schemas.microsoft.com/office/drawing/2014/main" val="2065222963"/>
                  </a:ext>
                </a:extLst>
              </a:tr>
            </a:tbl>
          </a:graphicData>
        </a:graphic>
      </p:graphicFrame>
      <p:sp>
        <p:nvSpPr>
          <p:cNvPr id="3" name="Rectangle 1"/>
          <p:cNvSpPr>
            <a:spLocks noChangeArrowheads="1"/>
          </p:cNvSpPr>
          <p:nvPr/>
        </p:nvSpPr>
        <p:spPr bwMode="auto">
          <a:xfrm>
            <a:off x="419100" y="0"/>
            <a:ext cx="9296400" cy="981301"/>
          </a:xfrm>
          <a:prstGeom prst="rect">
            <a:avLst/>
          </a:prstGeom>
          <a:solidFill>
            <a:srgbClr val="FDFE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179331"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smtClean="0">
                <a:ln>
                  <a:noFill/>
                </a:ln>
                <a:solidFill>
                  <a:prstClr val="black"/>
                </a:solidFill>
                <a:effectLst/>
                <a:uLnTx/>
                <a:uFillTx/>
                <a:latin typeface="Sora"/>
                <a:ea typeface="+mn-ea"/>
                <a:cs typeface="+mn-cs"/>
              </a:rPr>
              <a:t>Quick Program Summary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54123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Rectangle 13"/>
          <p:cNvSpPr>
            <a:spLocks noChangeArrowheads="1"/>
          </p:cNvSpPr>
          <p:nvPr/>
        </p:nvSpPr>
        <p:spPr bwMode="auto">
          <a:xfrm>
            <a:off x="177420" y="220067"/>
            <a:ext cx="11477767" cy="979038"/>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23805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smtClean="0">
                <a:ln>
                  <a:noFill/>
                </a:ln>
                <a:solidFill>
                  <a:srgbClr val="364151"/>
                </a:solidFill>
                <a:effectLst/>
                <a:uLnTx/>
                <a:uFillTx/>
                <a:latin typeface="Inter"/>
                <a:ea typeface="+mn-ea"/>
                <a:cs typeface="+mn-cs"/>
              </a:rPr>
              <a:t>The program is designed not just to offer funding but to cultivate long-term </a:t>
            </a:r>
            <a:r>
              <a:rPr kumimoji="0" lang="en-US" altLang="en-US" sz="2400" b="1" i="0" u="none" strike="noStrike" kern="1200" cap="none" spc="0" normalizeH="0" baseline="0" noProof="0" dirty="0" smtClean="0">
                <a:ln>
                  <a:noFill/>
                </a:ln>
                <a:solidFill>
                  <a:srgbClr val="364151"/>
                </a:solidFill>
                <a:effectLst/>
                <a:uLnTx/>
                <a:uFillTx/>
                <a:latin typeface="Inter"/>
                <a:ea typeface="+mn-ea"/>
                <a:cs typeface="+mn-cs"/>
              </a:rPr>
              <a:t>Indo-Korean research partnerships</a:t>
            </a:r>
            <a:r>
              <a:rPr kumimoji="0" lang="en-US" altLang="en-US" sz="2400" b="0" i="0" u="none" strike="noStrike" kern="1200" cap="none" spc="0" normalizeH="0" baseline="0" noProof="0" dirty="0" smtClean="0">
                <a:ln>
                  <a:noFill/>
                </a:ln>
                <a:solidFill>
                  <a:srgbClr val="364151"/>
                </a:solidFill>
                <a:effectLst/>
                <a:uLnTx/>
                <a:uFillTx/>
                <a:latin typeface="Inter"/>
                <a:ea typeface="+mn-ea"/>
                <a:cs typeface="+mn-cs"/>
              </a:rPr>
              <a:t> and nurture leadership in innovation.</a:t>
            </a:r>
            <a:endParaRPr kumimoji="0" lang="en-US" altLang="en-US"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18" name="Rectangle 14"/>
          <p:cNvSpPr>
            <a:spLocks noChangeArrowheads="1"/>
          </p:cNvSpPr>
          <p:nvPr/>
        </p:nvSpPr>
        <p:spPr bwMode="auto">
          <a:xfrm>
            <a:off x="177421" y="2818263"/>
            <a:ext cx="10058400" cy="120756"/>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5"/>
          <p:cNvSpPr>
            <a:spLocks noChangeArrowheads="1"/>
          </p:cNvSpPr>
          <p:nvPr/>
        </p:nvSpPr>
        <p:spPr bwMode="auto">
          <a:xfrm>
            <a:off x="177420" y="1298629"/>
            <a:ext cx="11832609" cy="5047536"/>
          </a:xfrm>
          <a:prstGeom prst="rect">
            <a:avLst/>
          </a:prstGeom>
          <a:solidFill>
            <a:srgbClr val="FDFE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3805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smtClean="0">
                <a:ln>
                  <a:noFill/>
                </a:ln>
                <a:solidFill>
                  <a:prstClr val="black"/>
                </a:solidFill>
                <a:effectLst/>
                <a:uLnTx/>
                <a:uFillTx/>
                <a:latin typeface="Sora"/>
                <a:ea typeface="+mn-ea"/>
                <a:cs typeface="+mn-cs"/>
              </a:rPr>
              <a:t>Duration and Format of Visits</a:t>
            </a:r>
          </a:p>
          <a:p>
            <a:pPr marL="457200" marR="0" lvl="1" indent="0" algn="just" defTabSz="914400" rtl="0" eaLnBrk="0" fontAlgn="base" latinLnBrk="0" hangingPunct="0">
              <a:lnSpc>
                <a:spcPct val="100000"/>
              </a:lnSpc>
              <a:spcBef>
                <a:spcPct val="0"/>
              </a:spcBef>
              <a:spcAft>
                <a:spcPct val="0"/>
              </a:spcAft>
              <a:buClrTx/>
              <a:buSzTx/>
              <a:buFontTx/>
              <a:buChar char="•"/>
              <a:tabLst/>
              <a:defRPr/>
            </a:pPr>
            <a:r>
              <a:rPr kumimoji="0" lang="en-US" altLang="en-US" sz="3200" b="1" i="0" u="none" strike="noStrike" kern="1200" cap="none" spc="0" normalizeH="0" baseline="0" noProof="0" dirty="0" smtClean="0">
                <a:ln>
                  <a:noFill/>
                </a:ln>
                <a:solidFill>
                  <a:srgbClr val="364151"/>
                </a:solidFill>
                <a:effectLst/>
                <a:uLnTx/>
                <a:uFillTx/>
                <a:latin typeface="Inter"/>
                <a:ea typeface="+mn-ea"/>
                <a:cs typeface="+mn-cs"/>
              </a:rPr>
              <a:t>Typical Duration:</a:t>
            </a:r>
            <a:r>
              <a:rPr kumimoji="0" lang="en-US" altLang="en-US" sz="3200" b="0" i="0" u="none" strike="noStrike" kern="1200" cap="none" spc="0" normalizeH="0" baseline="0" noProof="0" dirty="0" smtClean="0">
                <a:ln>
                  <a:noFill/>
                </a:ln>
                <a:solidFill>
                  <a:srgbClr val="364151"/>
                </a:solidFill>
                <a:effectLst/>
                <a:uLnTx/>
                <a:uFillTx/>
                <a:latin typeface="Inter"/>
                <a:ea typeface="+mn-ea"/>
                <a:cs typeface="+mn-cs"/>
              </a:rPr>
              <a:t> 4 to 12 weeks</a:t>
            </a:r>
          </a:p>
          <a:p>
            <a:pPr marL="457200" marR="0" lvl="1" indent="0" algn="just" defTabSz="914400" rtl="0" eaLnBrk="0" fontAlgn="base" latinLnBrk="0" hangingPunct="0">
              <a:lnSpc>
                <a:spcPct val="100000"/>
              </a:lnSpc>
              <a:spcBef>
                <a:spcPct val="0"/>
              </a:spcBef>
              <a:spcAft>
                <a:spcPct val="0"/>
              </a:spcAft>
              <a:buClrTx/>
              <a:buSzTx/>
              <a:buFontTx/>
              <a:buChar char="•"/>
              <a:tabLst/>
              <a:defRPr/>
            </a:pPr>
            <a:r>
              <a:rPr kumimoji="0" lang="en-US" altLang="en-US" sz="3200" b="1" i="0" u="none" strike="noStrike" kern="1200" cap="none" spc="0" normalizeH="0" baseline="0" noProof="0" dirty="0" smtClean="0">
                <a:ln>
                  <a:noFill/>
                </a:ln>
                <a:solidFill>
                  <a:srgbClr val="364151"/>
                </a:solidFill>
                <a:effectLst/>
                <a:uLnTx/>
                <a:uFillTx/>
                <a:latin typeface="Inter"/>
                <a:ea typeface="+mn-ea"/>
                <a:cs typeface="+mn-cs"/>
              </a:rPr>
              <a:t>Mode:</a:t>
            </a:r>
            <a:r>
              <a:rPr kumimoji="0" lang="en-US" altLang="en-US" sz="3200" b="0" i="0" u="none" strike="noStrike" kern="1200" cap="none" spc="0" normalizeH="0" baseline="0" noProof="0" dirty="0" smtClean="0">
                <a:ln>
                  <a:noFill/>
                </a:ln>
                <a:solidFill>
                  <a:srgbClr val="364151"/>
                </a:solidFill>
                <a:effectLst/>
                <a:uLnTx/>
                <a:uFillTx/>
                <a:latin typeface="Inter"/>
                <a:ea typeface="+mn-ea"/>
                <a:cs typeface="+mn-cs"/>
              </a:rPr>
              <a:t> In-person (onsite visits to Indian or Korean research labs)</a:t>
            </a:r>
          </a:p>
          <a:p>
            <a:pPr marL="457200" marR="0" lvl="1" indent="0" algn="just" defTabSz="914400" rtl="0" eaLnBrk="0" fontAlgn="base" latinLnBrk="0" hangingPunct="0">
              <a:lnSpc>
                <a:spcPct val="100000"/>
              </a:lnSpc>
              <a:spcBef>
                <a:spcPct val="0"/>
              </a:spcBef>
              <a:spcAft>
                <a:spcPct val="0"/>
              </a:spcAft>
              <a:buClrTx/>
              <a:buSzTx/>
              <a:buFontTx/>
              <a:buChar char="•"/>
              <a:tabLst/>
              <a:defRPr/>
            </a:pPr>
            <a:r>
              <a:rPr kumimoji="0" lang="en-US" altLang="en-US" sz="3200" b="1" i="0" u="none" strike="noStrike" kern="1200" cap="none" spc="0" normalizeH="0" baseline="0" noProof="0" dirty="0" smtClean="0">
                <a:ln>
                  <a:noFill/>
                </a:ln>
                <a:solidFill>
                  <a:srgbClr val="364151"/>
                </a:solidFill>
                <a:effectLst/>
                <a:uLnTx/>
                <a:uFillTx/>
                <a:latin typeface="Inter"/>
                <a:ea typeface="+mn-ea"/>
                <a:cs typeface="+mn-cs"/>
              </a:rPr>
              <a:t>Application Timing:</a:t>
            </a:r>
            <a:r>
              <a:rPr kumimoji="0" lang="en-US" altLang="en-US" sz="3200" b="0" i="0" u="none" strike="noStrike" kern="1200" cap="none" spc="0" normalizeH="0" baseline="0" noProof="0" dirty="0" smtClean="0">
                <a:ln>
                  <a:noFill/>
                </a:ln>
                <a:solidFill>
                  <a:srgbClr val="364151"/>
                </a:solidFill>
                <a:effectLst/>
                <a:uLnTx/>
                <a:uFillTx/>
                <a:latin typeface="Inter"/>
                <a:ea typeface="+mn-ea"/>
                <a:cs typeface="+mn-cs"/>
              </a:rPr>
              <a:t> Open year-round (rolling intake model)</a:t>
            </a:r>
          </a:p>
          <a:p>
            <a:pPr marL="457200" marR="0" lvl="1" indent="0" algn="just" defTabSz="914400" rtl="0" eaLnBrk="0" fontAlgn="base" latinLnBrk="0" hangingPunct="0">
              <a:lnSpc>
                <a:spcPct val="100000"/>
              </a:lnSpc>
              <a:spcBef>
                <a:spcPct val="0"/>
              </a:spcBef>
              <a:spcAft>
                <a:spcPct val="0"/>
              </a:spcAft>
              <a:buClrTx/>
              <a:buSzTx/>
              <a:buFontTx/>
              <a:buChar char="•"/>
              <a:tabLst/>
              <a:defRPr/>
            </a:pPr>
            <a:r>
              <a:rPr kumimoji="0" lang="en-US" altLang="en-US" sz="3200" b="1" i="0" u="none" strike="noStrike" kern="1200" cap="none" spc="0" normalizeH="0" baseline="0" noProof="0" dirty="0" smtClean="0">
                <a:ln>
                  <a:noFill/>
                </a:ln>
                <a:solidFill>
                  <a:srgbClr val="364151"/>
                </a:solidFill>
                <a:effectLst/>
                <a:uLnTx/>
                <a:uFillTx/>
                <a:latin typeface="Inter"/>
                <a:ea typeface="+mn-ea"/>
                <a:cs typeface="+mn-cs"/>
              </a:rPr>
              <a:t>Flexible Format:</a:t>
            </a:r>
            <a:r>
              <a:rPr kumimoji="0" lang="en-US" altLang="en-US" sz="3200" b="0" i="0" u="none" strike="noStrike" kern="1200" cap="none" spc="0" normalizeH="0" baseline="0" noProof="0" dirty="0" smtClean="0">
                <a:ln>
                  <a:noFill/>
                </a:ln>
                <a:solidFill>
                  <a:srgbClr val="364151"/>
                </a:solidFill>
                <a:effectLst/>
                <a:uLnTx/>
                <a:uFillTx/>
                <a:latin typeface="Inter"/>
                <a:ea typeface="+mn-ea"/>
                <a:cs typeface="+mn-cs"/>
              </a:rPr>
              <a:t> Hybrid arrangements may be permitted in select cases depending on institutional approval and project nature.</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smtClean="0">
                <a:ln>
                  <a:noFill/>
                </a:ln>
                <a:solidFill>
                  <a:srgbClr val="364151"/>
                </a:solidFill>
                <a:effectLst/>
                <a:uLnTx/>
                <a:uFillTx/>
                <a:latin typeface="Inter"/>
                <a:ea typeface="+mn-ea"/>
                <a:cs typeface="+mn-cs"/>
              </a:rPr>
              <a:t>Applicants are advised to apply well in advance to secure preferred timelines and mentor availability.</a:t>
            </a:r>
            <a:endParaRPr kumimoji="0" lang="en-US" altLang="en-US" sz="4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74900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30" t="14132" r="12729" b="7509"/>
          <a:stretch/>
        </p:blipFill>
        <p:spPr>
          <a:xfrm>
            <a:off x="0" y="0"/>
            <a:ext cx="12192000" cy="7076364"/>
          </a:xfrm>
          <a:prstGeom prst="rect">
            <a:avLst/>
          </a:prstGeom>
        </p:spPr>
      </p:pic>
    </p:spTree>
    <p:extLst>
      <p:ext uri="{BB962C8B-B14F-4D97-AF65-F5344CB8AC3E}">
        <p14:creationId xmlns:p14="http://schemas.microsoft.com/office/powerpoint/2010/main" val="185811064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226001" y="879584"/>
            <a:ext cx="10426701" cy="603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211071"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1" i="0" u="none" strike="noStrike" cap="none" normalizeH="0" baseline="0" dirty="0" smtClean="0">
              <a:ln>
                <a:noFill/>
              </a:ln>
              <a:solidFill>
                <a:srgbClr val="000000"/>
              </a:solidFill>
              <a:effectLst/>
              <a:latin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Helvetica" panose="020B0604020202020204" pitchFamily="34" charset="0"/>
              </a:rPr>
              <a:t>PROGRAM LENGTH:</a:t>
            </a:r>
            <a:r>
              <a:rPr kumimoji="0" lang="en-US" altLang="en-US" b="0" i="0" u="none" strike="noStrike" cap="none" normalizeH="0" baseline="0" dirty="0" smtClean="0">
                <a:ln>
                  <a:noFill/>
                </a:ln>
                <a:solidFill>
                  <a:schemeClr val="tx1"/>
                </a:solidFill>
                <a:effectLst/>
              </a:rPr>
              <a:t>6 months - 1 year</a:t>
            </a:r>
            <a:endParaRPr kumimoji="0" lang="en-US" altLang="en-US"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Helvetica" panose="020B0604020202020204" pitchFamily="34" charset="0"/>
              </a:rPr>
              <a:t>Eligibility and Application Overview</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rPr>
              <a:t>Public applications are accepted.</a:t>
            </a:r>
            <a:endParaRPr kumimoji="0" lang="en-US" altLang="en-US"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Arial" panose="020B0604020202020204" pitchFamily="34" charset="0"/>
              </a:rPr>
              <a:t>To participate in the Fulbright Foreign Student Program, the applicant must: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smtClean="0">
                <a:ln>
                  <a:noFill/>
                </a:ln>
                <a:solidFill>
                  <a:schemeClr val="tx1"/>
                </a:solidFill>
                <a:effectLst/>
                <a:latin typeface="Arial" panose="020B0604020202020204" pitchFamily="34" charset="0"/>
              </a:rPr>
              <a:t>Have completed undergraduate education and hold a degree equivalent to a bachelor's degree.</a:t>
            </a:r>
            <a:endParaRPr kumimoji="0" lang="en-US" altLang="en-US"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Arial" panose="020B0604020202020204" pitchFamily="34" charset="0"/>
              </a:rPr>
              <a:t>Application details and grant terms for the Fulbright Program vary by country of citizenship and program. Potential applicants should consult individual </a:t>
            </a:r>
            <a:r>
              <a:rPr kumimoji="0" lang="en-US" altLang="en-US" b="1" i="0" u="none" strike="noStrike" cap="none" normalizeH="0" baseline="0" dirty="0" smtClean="0">
                <a:ln>
                  <a:noFill/>
                </a:ln>
                <a:solidFill>
                  <a:srgbClr val="006C9F"/>
                </a:solidFill>
                <a:effectLst/>
                <a:latin typeface="Arial" panose="020B0604020202020204" pitchFamily="34" charset="0"/>
                <a:hlinkClick r:id="rId4"/>
              </a:rPr>
              <a:t>country pages</a:t>
            </a:r>
            <a:r>
              <a:rPr kumimoji="0" lang="en-US" altLang="en-US" b="0" i="0" u="none" strike="noStrike" cap="none" normalizeH="0" baseline="0" dirty="0" smtClean="0">
                <a:ln>
                  <a:noFill/>
                </a:ln>
                <a:solidFill>
                  <a:schemeClr val="tx1"/>
                </a:solidFill>
                <a:effectLst/>
                <a:latin typeface="Arial" panose="020B0604020202020204" pitchFamily="34" charset="0"/>
              </a:rPr>
              <a:t> for program availability and contact information or see a list of current programs.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Arial" panose="020B0604020202020204" pitchFamily="34" charset="0"/>
              </a:rPr>
              <a:t>Application details and grant terms for the Fulbright Program vary by country of citizenship and program. Potential applicants should consult individual </a:t>
            </a:r>
            <a:r>
              <a:rPr kumimoji="0" lang="en-US" altLang="en-US" b="1" i="0" u="none" strike="noStrike" cap="none" normalizeH="0" baseline="0" dirty="0" smtClean="0">
                <a:ln>
                  <a:noFill/>
                </a:ln>
                <a:solidFill>
                  <a:srgbClr val="006C9F"/>
                </a:solidFill>
                <a:effectLst/>
                <a:latin typeface="Arial" panose="020B0604020202020204" pitchFamily="34" charset="0"/>
                <a:hlinkClick r:id="rId4"/>
              </a:rPr>
              <a:t>country pages</a:t>
            </a:r>
            <a:r>
              <a:rPr kumimoji="0" lang="en-US" altLang="en-US" b="0" i="0" u="none" strike="noStrike" cap="none" normalizeH="0" baseline="0" dirty="0" smtClean="0">
                <a:ln>
                  <a:noFill/>
                </a:ln>
                <a:solidFill>
                  <a:schemeClr val="tx1"/>
                </a:solidFill>
                <a:effectLst/>
                <a:latin typeface="Arial" panose="020B0604020202020204" pitchFamily="34" charset="0"/>
              </a:rPr>
              <a:t> for program availability and contact information or see a list of current programs.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smtClean="0">
              <a:ln>
                <a:noFill/>
              </a:ln>
              <a:solidFill>
                <a:srgbClr val="000000"/>
              </a:solidFill>
              <a:effectLst/>
              <a:latin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latin typeface="Helvetica" panose="020B0604020202020204" pitchFamily="34" charset="0"/>
              </a:rPr>
              <a:t>Country-Specific Information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rPr>
              <a:t>Details for this program may vary by country. Please select your home country or territory.</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666666"/>
                </a:solidFill>
                <a:effectLst/>
                <a:latin typeface="Arial" panose="020B0604020202020204" pitchFamily="34" charset="0"/>
              </a:rPr>
              <a:t>Albania</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rPr>
              <a:t>Fulbright Program</a:t>
            </a:r>
            <a:br>
              <a:rPr kumimoji="0" lang="en-US" altLang="en-US" sz="1600" b="0" i="0" u="none" strike="noStrike" cap="none" normalizeH="0" baseline="0" dirty="0" smtClean="0">
                <a:ln>
                  <a:noFill/>
                </a:ln>
                <a:solidFill>
                  <a:schemeClr val="tx1"/>
                </a:solidFill>
                <a:effectLst/>
                <a:latin typeface="Arial" panose="020B0604020202020204" pitchFamily="34" charset="0"/>
              </a:rPr>
            </a:br>
            <a:r>
              <a:rPr kumimoji="0" lang="en-US" altLang="en-US" sz="1600" b="0" i="0" u="none" strike="noStrike" cap="none" normalizeH="0" baseline="0" dirty="0" smtClean="0">
                <a:ln>
                  <a:noFill/>
                </a:ln>
                <a:solidFill>
                  <a:schemeClr val="tx1"/>
                </a:solidFill>
                <a:effectLst/>
                <a:latin typeface="Arial" panose="020B0604020202020204" pitchFamily="34" charset="0"/>
              </a:rPr>
              <a:t>Public Affairs Office</a:t>
            </a:r>
            <a:br>
              <a:rPr kumimoji="0" lang="en-US" altLang="en-US" sz="1600" b="0" i="0" u="none" strike="noStrike" cap="none" normalizeH="0" baseline="0" dirty="0" smtClean="0">
                <a:ln>
                  <a:noFill/>
                </a:ln>
                <a:solidFill>
                  <a:schemeClr val="tx1"/>
                </a:solidFill>
                <a:effectLst/>
                <a:latin typeface="Arial" panose="020B0604020202020204" pitchFamily="34" charset="0"/>
              </a:rPr>
            </a:br>
            <a:r>
              <a:rPr kumimoji="0" lang="en-US" altLang="en-US" sz="1600" b="0" i="0" u="none" strike="noStrike" cap="none" normalizeH="0" baseline="0" dirty="0" smtClean="0">
                <a:ln>
                  <a:noFill/>
                </a:ln>
                <a:solidFill>
                  <a:schemeClr val="tx1"/>
                </a:solidFill>
                <a:effectLst/>
                <a:latin typeface="Arial" panose="020B0604020202020204" pitchFamily="34" charset="0"/>
              </a:rPr>
              <a:t>U.S. Embassy</a:t>
            </a:r>
            <a:br>
              <a:rPr kumimoji="0" lang="en-US" altLang="en-US" sz="1600" b="0" i="0" u="none" strike="noStrike" cap="none" normalizeH="0" baseline="0" dirty="0" smtClean="0">
                <a:ln>
                  <a:noFill/>
                </a:ln>
                <a:solidFill>
                  <a:schemeClr val="tx1"/>
                </a:solidFill>
                <a:effectLst/>
                <a:latin typeface="Arial" panose="020B0604020202020204" pitchFamily="34" charset="0"/>
              </a:rPr>
            </a:br>
            <a:r>
              <a:rPr kumimoji="0" lang="en-US" altLang="en-US" sz="1600" b="0" i="0" u="none" strike="noStrike" cap="none" normalizeH="0" baseline="0" dirty="0" err="1" smtClean="0">
                <a:ln>
                  <a:noFill/>
                </a:ln>
                <a:solidFill>
                  <a:schemeClr val="tx1"/>
                </a:solidFill>
                <a:effectLst/>
                <a:latin typeface="Arial" panose="020B0604020202020204" pitchFamily="34" charset="0"/>
              </a:rPr>
              <a:t>Rruga</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Stavro</a:t>
            </a:r>
            <a:r>
              <a:rPr kumimoji="0" lang="en-US" altLang="en-US" sz="1600" b="0" i="0" u="none" strike="noStrike" cap="none" normalizeH="0" baseline="0" dirty="0" smtClean="0">
                <a:ln>
                  <a:noFill/>
                </a:ln>
                <a:solidFill>
                  <a:schemeClr val="tx1"/>
                </a:solidFill>
                <a:effectLst/>
                <a:latin typeface="Arial" panose="020B060402020202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rPr>
              <a:t>Vinjau</a:t>
            </a:r>
            <a:r>
              <a:rPr kumimoji="0" lang="en-US" altLang="en-US" sz="1600" b="0" i="0" u="none" strike="noStrike" cap="none" normalizeH="0" baseline="0" dirty="0" smtClean="0">
                <a:ln>
                  <a:noFill/>
                </a:ln>
                <a:solidFill>
                  <a:schemeClr val="tx1"/>
                </a:solidFill>
                <a:effectLst/>
                <a:latin typeface="Arial" panose="020B0604020202020204" pitchFamily="34" charset="0"/>
              </a:rPr>
              <a:t>, 14</a:t>
            </a:r>
            <a:br>
              <a:rPr kumimoji="0" lang="en-US" altLang="en-US" sz="1600" b="0" i="0" u="none" strike="noStrike" cap="none" normalizeH="0" baseline="0" dirty="0" smtClean="0">
                <a:ln>
                  <a:noFill/>
                </a:ln>
                <a:solidFill>
                  <a:schemeClr val="tx1"/>
                </a:solidFill>
                <a:effectLst/>
                <a:latin typeface="Arial" panose="020B0604020202020204" pitchFamily="34" charset="0"/>
              </a:rPr>
            </a:br>
            <a:r>
              <a:rPr kumimoji="0" lang="en-US" altLang="en-US" sz="1600" b="0" i="0" u="none" strike="noStrike" cap="none" normalizeH="0" baseline="0" dirty="0" smtClean="0">
                <a:ln>
                  <a:noFill/>
                </a:ln>
                <a:solidFill>
                  <a:schemeClr val="tx1"/>
                </a:solidFill>
                <a:effectLst/>
                <a:latin typeface="Arial" panose="020B0604020202020204" pitchFamily="34" charset="0"/>
              </a:rPr>
              <a:t>Email: </a:t>
            </a:r>
            <a:r>
              <a:rPr kumimoji="0" lang="en-US" altLang="en-US" sz="1600" b="1" i="0" u="none" strike="noStrike" cap="none" normalizeH="0" baseline="0" dirty="0" smtClean="0">
                <a:ln>
                  <a:noFill/>
                </a:ln>
                <a:solidFill>
                  <a:srgbClr val="006C9F"/>
                </a:solidFill>
                <a:effectLst/>
                <a:latin typeface="Arial" panose="020B0604020202020204" pitchFamily="34" charset="0"/>
                <a:hlinkClick r:id="rId5"/>
              </a:rPr>
              <a:t>TiranaUSConsulate@state.gov</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6C9F"/>
                </a:solidFill>
                <a:effectLst/>
                <a:latin typeface="Arial" panose="020B0604020202020204" pitchFamily="34" charset="0"/>
                <a:hlinkClick r:id="rId6"/>
              </a:rPr>
              <a:t>https://al.usembassy.gov/education-culture/study-usa</a:t>
            </a:r>
            <a:r>
              <a:rPr kumimoji="0" lang="en-US" altLang="en-US" sz="1800" b="1" i="0" u="none" strike="noStrike" cap="none" normalizeH="0" baseline="0" dirty="0" smtClean="0">
                <a:ln>
                  <a:noFill/>
                </a:ln>
                <a:solidFill>
                  <a:srgbClr val="006C9F"/>
                </a:solidFill>
                <a:effectLst/>
                <a:latin typeface="Arial" panose="020B0604020202020204" pitchFamily="34" charset="0"/>
                <a:hlinkClick r:id="rId6"/>
              </a:rPr>
              <a: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8" name="Rectangle 7"/>
          <p:cNvSpPr/>
          <p:nvPr/>
        </p:nvSpPr>
        <p:spPr>
          <a:xfrm>
            <a:off x="206477" y="83646"/>
            <a:ext cx="11985523" cy="923330"/>
          </a:xfrm>
          <a:prstGeom prst="rect">
            <a:avLst/>
          </a:prstGeom>
        </p:spPr>
        <p:txBody>
          <a:bodyPr wrap="square">
            <a:spAutoFit/>
          </a:bodyPr>
          <a:lstStyle/>
          <a:p>
            <a:pPr lvl="0" eaLnBrk="0" fontAlgn="base" hangingPunct="0">
              <a:spcBef>
                <a:spcPct val="0"/>
              </a:spcBef>
              <a:spcAft>
                <a:spcPct val="0"/>
              </a:spcAft>
            </a:pPr>
            <a:r>
              <a:rPr lang="en-US" altLang="en-US" b="1" dirty="0">
                <a:solidFill>
                  <a:srgbClr val="0000CC"/>
                </a:solidFill>
                <a:latin typeface="Arial" panose="020B0604020202020204" pitchFamily="34" charset="0"/>
              </a:rPr>
              <a:t>The Fulbright Foreign Student Program enables graduate students, young professionals, and artists from abroad to research and study in the United States for one year or longer at U.S. universities or other appropriate institutions.</a:t>
            </a:r>
          </a:p>
        </p:txBody>
      </p:sp>
    </p:spTree>
    <p:controls>
      <mc:AlternateContent xmlns:mc="http://schemas.openxmlformats.org/markup-compatibility/2006">
        <mc:Choice xmlns:v="urn:schemas-microsoft-com:vml" Requires="v">
          <p:control spid="1033" name="HTMLSelect1" r:id="rId2" imgW="4552920" imgH="228600"/>
        </mc:Choice>
        <mc:Fallback>
          <p:control name="HTMLSelect1" r:id="rId2" imgW="4552920" imgH="228600">
            <p:pic>
              <p:nvPicPr>
                <p:cNvPr id="7" name="HTMLSelect1"/>
                <p:cNvPicPr preferRelativeResize="0">
                  <a:picLocks noChangeArrowheads="1" noChangeShapeType="1"/>
                </p:cNvPicPr>
                <p:nvPr/>
              </p:nvPicPr>
              <p:blipFill>
                <a:blip r:embed="rId7"/>
                <a:srcRect/>
                <a:stretch>
                  <a:fillRect/>
                </a:stretch>
              </p:blipFill>
              <p:spPr bwMode="auto">
                <a:xfrm>
                  <a:off x="927100" y="340360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4183809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4A058A-402B-9090-204C-02A6468D111D}"/>
              </a:ext>
            </a:extLst>
          </p:cNvPr>
          <p:cNvSpPr txBox="1"/>
          <p:nvPr/>
        </p:nvSpPr>
        <p:spPr>
          <a:xfrm>
            <a:off x="0" y="0"/>
            <a:ext cx="12192000" cy="1938992"/>
          </a:xfrm>
          <a:prstGeom prst="rect">
            <a:avLst/>
          </a:prstGeom>
          <a:solidFill>
            <a:srgbClr val="002060"/>
          </a:solidFill>
          <a:effectLst>
            <a:glow rad="101600">
              <a:schemeClr val="accent4">
                <a:satMod val="175000"/>
                <a:alpha val="40000"/>
              </a:schemeClr>
            </a:glow>
          </a:effectLst>
          <a:scene3d>
            <a:camera prst="orthographicFront"/>
            <a:lightRig rig="threePt" dir="t"/>
          </a:scene3d>
          <a:sp3d>
            <a:bevelT/>
          </a:sp3d>
        </p:spPr>
        <p:txBody>
          <a:bodyPr wrap="square">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Catalyzing Excellence: </a:t>
            </a:r>
          </a:p>
          <a:p>
            <a:pPr algn="ctr"/>
            <a:r>
              <a:rPr lang="en-US" sz="4000" b="1" dirty="0">
                <a:solidFill>
                  <a:srgbClr val="FFFF00"/>
                </a:solidFill>
              </a:rPr>
              <a:t>Pathways to Establishing Centres of Innovation in Science, Humanities, and Social Sciences</a:t>
            </a:r>
          </a:p>
        </p:txBody>
      </p:sp>
      <p:pic>
        <p:nvPicPr>
          <p:cNvPr id="4" name="Picture 3">
            <a:extLst>
              <a:ext uri="{FF2B5EF4-FFF2-40B4-BE49-F238E27FC236}">
                <a16:creationId xmlns:a16="http://schemas.microsoft.com/office/drawing/2014/main" id="{9F6FBD1E-C0C4-E685-2374-85969E49C78E}"/>
              </a:ext>
            </a:extLst>
          </p:cNvPr>
          <p:cNvPicPr>
            <a:picLocks noChangeAspect="1"/>
          </p:cNvPicPr>
          <p:nvPr/>
        </p:nvPicPr>
        <p:blipFill>
          <a:blip r:embed="rId2"/>
          <a:stretch>
            <a:fillRect/>
          </a:stretch>
        </p:blipFill>
        <p:spPr>
          <a:xfrm>
            <a:off x="0" y="1938992"/>
            <a:ext cx="8198347" cy="4919008"/>
          </a:xfrm>
          <a:prstGeom prst="rect">
            <a:avLst/>
          </a:prstGeom>
        </p:spPr>
      </p:pic>
      <p:pic>
        <p:nvPicPr>
          <p:cNvPr id="5" name="Picture 4">
            <a:extLst>
              <a:ext uri="{FF2B5EF4-FFF2-40B4-BE49-F238E27FC236}">
                <a16:creationId xmlns:a16="http://schemas.microsoft.com/office/drawing/2014/main" id="{DB533E4C-6EFB-310C-7DAB-67CDB617D99B}"/>
              </a:ext>
            </a:extLst>
          </p:cNvPr>
          <p:cNvPicPr>
            <a:picLocks noChangeAspect="1"/>
          </p:cNvPicPr>
          <p:nvPr/>
        </p:nvPicPr>
        <p:blipFill>
          <a:blip r:embed="rId3"/>
          <a:srcRect l="8968"/>
          <a:stretch>
            <a:fillRect/>
          </a:stretch>
        </p:blipFill>
        <p:spPr>
          <a:xfrm>
            <a:off x="7797338" y="2097899"/>
            <a:ext cx="4394662" cy="4362055"/>
          </a:xfrm>
          <a:prstGeom prst="rect">
            <a:avLst/>
          </a:prstGeom>
        </p:spPr>
      </p:pic>
    </p:spTree>
    <p:extLst>
      <p:ext uri="{BB962C8B-B14F-4D97-AF65-F5344CB8AC3E}">
        <p14:creationId xmlns:p14="http://schemas.microsoft.com/office/powerpoint/2010/main" val="824410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6476C-FFC2-F126-088D-6200B9BE22F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750DF3C-E80D-9187-4309-452AFD7B5448}"/>
              </a:ext>
            </a:extLst>
          </p:cNvPr>
          <p:cNvPicPr>
            <a:picLocks noChangeAspect="1"/>
          </p:cNvPicPr>
          <p:nvPr/>
        </p:nvPicPr>
        <p:blipFill>
          <a:blip r:embed="rId3"/>
          <a:stretch>
            <a:fillRect/>
          </a:stretch>
        </p:blipFill>
        <p:spPr>
          <a:xfrm>
            <a:off x="76200" y="734643"/>
            <a:ext cx="5124450" cy="6001522"/>
          </a:xfrm>
          <a:prstGeom prst="rect">
            <a:avLst/>
          </a:prstGeom>
        </p:spPr>
      </p:pic>
      <p:sp>
        <p:nvSpPr>
          <p:cNvPr id="4" name="TextBox 3">
            <a:extLst>
              <a:ext uri="{FF2B5EF4-FFF2-40B4-BE49-F238E27FC236}">
                <a16:creationId xmlns:a16="http://schemas.microsoft.com/office/drawing/2014/main" id="{01F99DF8-FE48-024F-2FDC-CA71C53DE5AC}"/>
              </a:ext>
            </a:extLst>
          </p:cNvPr>
          <p:cNvSpPr txBox="1"/>
          <p:nvPr/>
        </p:nvSpPr>
        <p:spPr>
          <a:xfrm>
            <a:off x="0" y="12112"/>
            <a:ext cx="12192000" cy="646331"/>
          </a:xfrm>
          <a:prstGeom prst="rect">
            <a:avLst/>
          </a:prstGeom>
          <a:solidFill>
            <a:srgbClr val="002060"/>
          </a:solidFill>
          <a:scene3d>
            <a:camera prst="orthographicFront"/>
            <a:lightRig rig="threePt" dir="t"/>
          </a:scene3d>
          <a:sp3d>
            <a:bevelT prst="angle"/>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Why should we encourage Student Exchange Programs?</a:t>
            </a:r>
          </a:p>
        </p:txBody>
      </p:sp>
      <p:pic>
        <p:nvPicPr>
          <p:cNvPr id="5" name="Picture 4">
            <a:extLst>
              <a:ext uri="{FF2B5EF4-FFF2-40B4-BE49-F238E27FC236}">
                <a16:creationId xmlns:a16="http://schemas.microsoft.com/office/drawing/2014/main" id="{842DF391-DFE3-D3E8-2853-ED366778E50D}"/>
              </a:ext>
            </a:extLst>
          </p:cNvPr>
          <p:cNvPicPr>
            <a:picLocks noChangeAspect="1"/>
          </p:cNvPicPr>
          <p:nvPr/>
        </p:nvPicPr>
        <p:blipFill>
          <a:blip r:embed="rId4"/>
          <a:stretch>
            <a:fillRect/>
          </a:stretch>
        </p:blipFill>
        <p:spPr>
          <a:xfrm>
            <a:off x="6924677" y="4803225"/>
            <a:ext cx="3400423" cy="1912738"/>
          </a:xfrm>
          <a:prstGeom prst="rect">
            <a:avLst/>
          </a:prstGeom>
        </p:spPr>
      </p:pic>
      <p:sp>
        <p:nvSpPr>
          <p:cNvPr id="6" name="Rectangle 1">
            <a:extLst>
              <a:ext uri="{FF2B5EF4-FFF2-40B4-BE49-F238E27FC236}">
                <a16:creationId xmlns:a16="http://schemas.microsoft.com/office/drawing/2014/main" id="{CBC56E09-F34E-8200-7F63-284E1C046E52}"/>
              </a:ext>
            </a:extLst>
          </p:cNvPr>
          <p:cNvSpPr>
            <a:spLocks noChangeArrowheads="1"/>
          </p:cNvSpPr>
          <p:nvPr/>
        </p:nvSpPr>
        <p:spPr bwMode="auto">
          <a:xfrm>
            <a:off x="5200650" y="648241"/>
            <a:ext cx="691515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Global Learning:</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Study abroad at a partner university and explore new academic approaches.</a:t>
            </a:r>
          </a:p>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Flexible Duration:</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Programs range from a few weeks to a full academic year.</a:t>
            </a:r>
          </a:p>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Cultural Immersion:</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Live with a host family or in a dorm and experience local life.</a:t>
            </a:r>
          </a:p>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altLang="en-US" sz="2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mn-cs"/>
              </a:rPr>
              <a:t>Personal </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Growth:</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Learn a new language, gain independence, and build confidence.</a:t>
            </a:r>
          </a:p>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altLang="en-US" sz="2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mn-cs"/>
              </a:rPr>
              <a:t>International </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Connections:</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Make friends worldwide and develop a global perspective.</a:t>
            </a:r>
          </a:p>
        </p:txBody>
      </p:sp>
    </p:spTree>
    <p:extLst>
      <p:ext uri="{BB962C8B-B14F-4D97-AF65-F5344CB8AC3E}">
        <p14:creationId xmlns:p14="http://schemas.microsoft.com/office/powerpoint/2010/main" val="4248100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18D82C-F7F1-619D-50F2-A68676F6ADE5}"/>
              </a:ext>
            </a:extLst>
          </p:cNvPr>
          <p:cNvSpPr txBox="1"/>
          <p:nvPr/>
        </p:nvSpPr>
        <p:spPr>
          <a:xfrm>
            <a:off x="142240" y="6488668"/>
            <a:ext cx="11836400" cy="369332"/>
          </a:xfrm>
          <a:prstGeom prst="rect">
            <a:avLst/>
          </a:prstGeom>
          <a:noFill/>
        </p:spPr>
        <p:txBody>
          <a:bodyPr wrap="square">
            <a:spAutoFit/>
          </a:bodyPr>
          <a:lstStyle/>
          <a:p>
            <a:r>
              <a:rPr lang="en-US" b="1" i="1" dirty="0"/>
              <a:t>https://aqltech.com/what-is-a-center-of-excellence-coe-its-features-benefits/</a:t>
            </a:r>
          </a:p>
        </p:txBody>
      </p:sp>
      <p:sp>
        <p:nvSpPr>
          <p:cNvPr id="4" name="Rectangle 1">
            <a:extLst>
              <a:ext uri="{FF2B5EF4-FFF2-40B4-BE49-F238E27FC236}">
                <a16:creationId xmlns:a16="http://schemas.microsoft.com/office/drawing/2014/main" id="{7B608FEB-841D-71B8-B0F3-8B31BF4F8CCC}"/>
              </a:ext>
            </a:extLst>
          </p:cNvPr>
          <p:cNvSpPr>
            <a:spLocks noChangeArrowheads="1"/>
          </p:cNvSpPr>
          <p:nvPr/>
        </p:nvSpPr>
        <p:spPr bwMode="auto">
          <a:xfrm>
            <a:off x="0" y="5551765"/>
            <a:ext cx="11734800" cy="872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v"/>
              <a:tabLst/>
            </a:pPr>
            <a:r>
              <a:rPr kumimoji="0" lang="en-US" altLang="en-US" sz="1800" b="1" i="0" u="none" strike="noStrike" cap="none" normalizeH="0" baseline="0" dirty="0">
                <a:ln>
                  <a:noFill/>
                </a:ln>
                <a:solidFill>
                  <a:schemeClr val="accent2">
                    <a:lumMod val="75000"/>
                  </a:schemeClr>
                </a:solidFill>
                <a:effectLst/>
                <a:latin typeface="Arial" panose="020B0604020202020204" pitchFamily="34" charset="0"/>
              </a:rPr>
              <a:t>Strategic</a:t>
            </a:r>
            <a:r>
              <a:rPr kumimoji="0" lang="en-US" altLang="en-US" sz="1800" b="1"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a:ln>
                  <a:noFill/>
                </a:ln>
                <a:solidFill>
                  <a:schemeClr val="accent2">
                    <a:lumMod val="75000"/>
                  </a:schemeClr>
                </a:solidFill>
                <a:effectLst/>
                <a:latin typeface="Arial" panose="020B0604020202020204" pitchFamily="34" charset="0"/>
              </a:rPr>
              <a:t>Role</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800" b="0" i="0" u="none" strike="noStrike" cap="none" normalizeH="0" baseline="0" dirty="0">
                <a:ln>
                  <a:noFill/>
                </a:ln>
                <a:solidFill>
                  <a:schemeClr val="tx1"/>
                </a:solidFill>
                <a:effectLst/>
                <a:latin typeface="Arial" panose="020B0604020202020204" pitchFamily="34" charset="0"/>
              </a:rPr>
              <a:t> Keeps the institution or organization at the forefront of its field through collaboration and expertise sharing.</a:t>
            </a:r>
          </a:p>
        </p:txBody>
      </p:sp>
      <p:sp>
        <p:nvSpPr>
          <p:cNvPr id="5" name="TextBox 4">
            <a:extLst>
              <a:ext uri="{FF2B5EF4-FFF2-40B4-BE49-F238E27FC236}">
                <a16:creationId xmlns:a16="http://schemas.microsoft.com/office/drawing/2014/main" id="{106802A7-A0BB-BDDC-23E4-2B01B8D8F6F8}"/>
              </a:ext>
            </a:extLst>
          </p:cNvPr>
          <p:cNvSpPr txBox="1"/>
          <p:nvPr/>
        </p:nvSpPr>
        <p:spPr>
          <a:xfrm>
            <a:off x="0" y="10477"/>
            <a:ext cx="12192000" cy="584775"/>
          </a:xfrm>
          <a:prstGeom prst="rect">
            <a:avLst/>
          </a:prstGeom>
          <a:solidFill>
            <a:srgbClr val="002060"/>
          </a:solidFill>
          <a:scene3d>
            <a:camera prst="orthographicFront"/>
            <a:lightRig rig="threePt" dir="t"/>
          </a:scene3d>
          <a:sp3d>
            <a:bevelT/>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Understanding  a Center of Excellence</a:t>
            </a:r>
          </a:p>
        </p:txBody>
      </p:sp>
      <p:sp>
        <p:nvSpPr>
          <p:cNvPr id="7" name="TextBox 6">
            <a:extLst>
              <a:ext uri="{FF2B5EF4-FFF2-40B4-BE49-F238E27FC236}">
                <a16:creationId xmlns:a16="http://schemas.microsoft.com/office/drawing/2014/main" id="{C80D87B5-25FE-1F8F-ABDD-EA39F99B8723}"/>
              </a:ext>
            </a:extLst>
          </p:cNvPr>
          <p:cNvSpPr txBox="1"/>
          <p:nvPr/>
        </p:nvSpPr>
        <p:spPr>
          <a:xfrm>
            <a:off x="40640" y="1810915"/>
            <a:ext cx="12059920" cy="369332"/>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1800" b="1" i="0" u="none" strike="noStrike" cap="none" normalizeH="0" baseline="0" dirty="0">
                <a:ln>
                  <a:noFill/>
                </a:ln>
                <a:solidFill>
                  <a:schemeClr val="accent2">
                    <a:lumMod val="75000"/>
                  </a:schemeClr>
                </a:solidFill>
                <a:effectLst/>
                <a:latin typeface="Arial" panose="020B0604020202020204" pitchFamily="34" charset="0"/>
              </a:rPr>
              <a:t>Definition</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800" b="0" i="0" u="none" strike="noStrike" cap="none" normalizeH="0" baseline="0" dirty="0">
                <a:ln>
                  <a:noFill/>
                </a:ln>
                <a:solidFill>
                  <a:schemeClr val="tx1"/>
                </a:solidFill>
                <a:effectLst/>
                <a:latin typeface="Arial" panose="020B0604020202020204" pitchFamily="34" charset="0"/>
              </a:rPr>
              <a:t> A Center of Excellence (</a:t>
            </a:r>
            <a:r>
              <a:rPr kumimoji="0" lang="en-US" altLang="en-US" sz="1800" b="0" i="0" u="none" strike="noStrike" cap="none" normalizeH="0" baseline="0" dirty="0" err="1">
                <a:ln>
                  <a:noFill/>
                </a:ln>
                <a:solidFill>
                  <a:schemeClr val="tx1"/>
                </a:solidFill>
                <a:effectLst/>
                <a:latin typeface="Arial" panose="020B0604020202020204" pitchFamily="34" charset="0"/>
              </a:rPr>
              <a:t>CoE</a:t>
            </a:r>
            <a:r>
              <a:rPr kumimoji="0" lang="en-US" altLang="en-US" sz="1800" b="0" i="0" u="none" strike="noStrike" cap="none" normalizeH="0" baseline="0" dirty="0">
                <a:ln>
                  <a:noFill/>
                </a:ln>
                <a:solidFill>
                  <a:schemeClr val="tx1"/>
                </a:solidFill>
                <a:effectLst/>
                <a:latin typeface="Arial" panose="020B0604020202020204" pitchFamily="34" charset="0"/>
              </a:rPr>
              <a:t>) is a centralized unit or team focused on a specific area of expertise.</a:t>
            </a:r>
          </a:p>
        </p:txBody>
      </p:sp>
      <p:sp>
        <p:nvSpPr>
          <p:cNvPr id="9" name="TextBox 8">
            <a:extLst>
              <a:ext uri="{FF2B5EF4-FFF2-40B4-BE49-F238E27FC236}">
                <a16:creationId xmlns:a16="http://schemas.microsoft.com/office/drawing/2014/main" id="{12FB2873-459A-201B-89F2-0351CE21B127}"/>
              </a:ext>
            </a:extLst>
          </p:cNvPr>
          <p:cNvSpPr txBox="1"/>
          <p:nvPr/>
        </p:nvSpPr>
        <p:spPr>
          <a:xfrm>
            <a:off x="0" y="2440008"/>
            <a:ext cx="11470640" cy="369332"/>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1800" b="1" i="0" u="none" strike="noStrike" cap="none" normalizeH="0" baseline="0" dirty="0">
                <a:ln>
                  <a:noFill/>
                </a:ln>
                <a:solidFill>
                  <a:schemeClr val="accent2">
                    <a:lumMod val="75000"/>
                  </a:schemeClr>
                </a:solidFill>
                <a:effectLst/>
                <a:latin typeface="Arial" panose="020B0604020202020204" pitchFamily="34" charset="0"/>
              </a:rPr>
              <a:t>Purpose</a:t>
            </a:r>
            <a:r>
              <a:rPr kumimoji="0" lang="en-US" altLang="en-US" sz="1800" b="1" i="0" u="none" strike="noStrike" cap="none" normalizeH="0" baseline="0" dirty="0">
                <a:ln>
                  <a:noFill/>
                </a:ln>
                <a:effectLst/>
                <a:latin typeface="Arial" panose="020B0604020202020204" pitchFamily="34" charset="0"/>
              </a:rPr>
              <a:t>:</a:t>
            </a:r>
            <a:r>
              <a:rPr kumimoji="0" lang="en-US" altLang="en-US" sz="1800" b="0" i="0" u="none" strike="noStrike" cap="none" normalizeH="0" baseline="0" dirty="0">
                <a:ln>
                  <a:noFill/>
                </a:ln>
                <a:effectLst/>
                <a:latin typeface="Arial" panose="020B0604020202020204" pitchFamily="34" charset="0"/>
              </a:rPr>
              <a:t> Provides leadership, best practices, training, and support to enhance organizational performance.</a:t>
            </a:r>
          </a:p>
        </p:txBody>
      </p:sp>
      <p:sp>
        <p:nvSpPr>
          <p:cNvPr id="11" name="TextBox 10">
            <a:extLst>
              <a:ext uri="{FF2B5EF4-FFF2-40B4-BE49-F238E27FC236}">
                <a16:creationId xmlns:a16="http://schemas.microsoft.com/office/drawing/2014/main" id="{5B403A4F-BB97-B8EA-58A0-29EAC5E9FDC1}"/>
              </a:ext>
            </a:extLst>
          </p:cNvPr>
          <p:cNvSpPr txBox="1"/>
          <p:nvPr/>
        </p:nvSpPr>
        <p:spPr>
          <a:xfrm>
            <a:off x="10160" y="3084951"/>
            <a:ext cx="11551920" cy="369332"/>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1800" b="1" i="0" u="none" strike="noStrike" cap="none" normalizeH="0" baseline="0" dirty="0">
                <a:ln>
                  <a:noFill/>
                </a:ln>
                <a:solidFill>
                  <a:schemeClr val="accent2">
                    <a:lumMod val="75000"/>
                  </a:schemeClr>
                </a:solidFill>
                <a:effectLst/>
                <a:latin typeface="Arial" panose="020B0604020202020204" pitchFamily="34" charset="0"/>
              </a:rPr>
              <a:t>Core</a:t>
            </a:r>
            <a:r>
              <a:rPr kumimoji="0" lang="en-US" altLang="en-US" sz="1800" b="1"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a:ln>
                  <a:noFill/>
                </a:ln>
                <a:solidFill>
                  <a:schemeClr val="accent2">
                    <a:lumMod val="75000"/>
                  </a:schemeClr>
                </a:solidFill>
                <a:effectLst/>
                <a:latin typeface="Arial" panose="020B0604020202020204" pitchFamily="34" charset="0"/>
              </a:rPr>
              <a:t>Function</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800" b="0" i="0" u="none" strike="noStrike" cap="none" normalizeH="0" baseline="0" dirty="0">
                <a:ln>
                  <a:noFill/>
                </a:ln>
                <a:solidFill>
                  <a:schemeClr val="tx1"/>
                </a:solidFill>
                <a:effectLst/>
                <a:latin typeface="Arial" panose="020B0604020202020204" pitchFamily="34" charset="0"/>
              </a:rPr>
              <a:t> Drives the adoption of new technologies, methodologies, and innovative practices.</a:t>
            </a:r>
          </a:p>
        </p:txBody>
      </p:sp>
      <p:sp>
        <p:nvSpPr>
          <p:cNvPr id="13" name="TextBox 12">
            <a:extLst>
              <a:ext uri="{FF2B5EF4-FFF2-40B4-BE49-F238E27FC236}">
                <a16:creationId xmlns:a16="http://schemas.microsoft.com/office/drawing/2014/main" id="{EABAF903-475B-0E70-7F8E-1A157B3ADAB1}"/>
              </a:ext>
            </a:extLst>
          </p:cNvPr>
          <p:cNvSpPr txBox="1"/>
          <p:nvPr/>
        </p:nvSpPr>
        <p:spPr>
          <a:xfrm>
            <a:off x="0" y="3745275"/>
            <a:ext cx="11379200" cy="369332"/>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1800" b="1" i="0" u="none" strike="noStrike" cap="none" normalizeH="0" baseline="0" dirty="0">
                <a:ln>
                  <a:noFill/>
                </a:ln>
                <a:solidFill>
                  <a:schemeClr val="accent2">
                    <a:lumMod val="75000"/>
                  </a:schemeClr>
                </a:solidFill>
                <a:effectLst/>
                <a:latin typeface="Arial" panose="020B0604020202020204" pitchFamily="34" charset="0"/>
              </a:rPr>
              <a:t>Skill</a:t>
            </a:r>
            <a:r>
              <a:rPr kumimoji="0" lang="en-US" altLang="en-US" sz="1800" b="1"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a:ln>
                  <a:noFill/>
                </a:ln>
                <a:solidFill>
                  <a:schemeClr val="accent2">
                    <a:lumMod val="75000"/>
                  </a:schemeClr>
                </a:solidFill>
                <a:effectLst/>
                <a:latin typeface="Arial" panose="020B0604020202020204" pitchFamily="34" charset="0"/>
              </a:rPr>
              <a:t>Development</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800" b="0" i="0" u="none" strike="noStrike" cap="none" normalizeH="0" baseline="0" dirty="0">
                <a:ln>
                  <a:noFill/>
                </a:ln>
                <a:solidFill>
                  <a:schemeClr val="tx1"/>
                </a:solidFill>
                <a:effectLst/>
                <a:latin typeface="Arial" panose="020B0604020202020204" pitchFamily="34" charset="0"/>
              </a:rPr>
              <a:t> Improves knowledge, skills, and capabilities across teams and departments.</a:t>
            </a:r>
          </a:p>
        </p:txBody>
      </p:sp>
      <p:sp>
        <p:nvSpPr>
          <p:cNvPr id="15" name="TextBox 14">
            <a:extLst>
              <a:ext uri="{FF2B5EF4-FFF2-40B4-BE49-F238E27FC236}">
                <a16:creationId xmlns:a16="http://schemas.microsoft.com/office/drawing/2014/main" id="{CF684FDF-8DA6-0736-B0C3-DBC394EC8318}"/>
              </a:ext>
            </a:extLst>
          </p:cNvPr>
          <p:cNvSpPr txBox="1"/>
          <p:nvPr/>
        </p:nvSpPr>
        <p:spPr>
          <a:xfrm>
            <a:off x="0" y="4362844"/>
            <a:ext cx="11186160" cy="369332"/>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1800" b="1" i="0" u="none" strike="noStrike" cap="none" normalizeH="0" baseline="0" dirty="0">
                <a:ln>
                  <a:noFill/>
                </a:ln>
                <a:solidFill>
                  <a:schemeClr val="accent2">
                    <a:lumMod val="75000"/>
                  </a:schemeClr>
                </a:solidFill>
                <a:effectLst/>
                <a:latin typeface="Arial" panose="020B0604020202020204" pitchFamily="34" charset="0"/>
              </a:rPr>
              <a:t>Innovation</a:t>
            </a:r>
            <a:r>
              <a:rPr kumimoji="0" lang="en-US" altLang="en-US" sz="1800" b="1"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a:ln>
                  <a:noFill/>
                </a:ln>
                <a:solidFill>
                  <a:schemeClr val="accent2">
                    <a:lumMod val="75000"/>
                  </a:schemeClr>
                </a:solidFill>
                <a:effectLst/>
                <a:latin typeface="Arial" panose="020B0604020202020204" pitchFamily="34" charset="0"/>
              </a:rPr>
              <a:t>Hub</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800" b="0" i="0" u="none" strike="noStrike" cap="none" normalizeH="0" baseline="0" dirty="0">
                <a:ln>
                  <a:noFill/>
                </a:ln>
                <a:solidFill>
                  <a:schemeClr val="tx1"/>
                </a:solidFill>
                <a:effectLst/>
                <a:latin typeface="Arial" panose="020B0604020202020204" pitchFamily="34" charset="0"/>
              </a:rPr>
              <a:t> Acts as a platform for research, creativity, and continuous improvement.</a:t>
            </a:r>
          </a:p>
        </p:txBody>
      </p:sp>
      <p:sp>
        <p:nvSpPr>
          <p:cNvPr id="17" name="TextBox 16">
            <a:extLst>
              <a:ext uri="{FF2B5EF4-FFF2-40B4-BE49-F238E27FC236}">
                <a16:creationId xmlns:a16="http://schemas.microsoft.com/office/drawing/2014/main" id="{828C7A57-DDDD-E43E-00EF-115698392CE8}"/>
              </a:ext>
            </a:extLst>
          </p:cNvPr>
          <p:cNvSpPr txBox="1"/>
          <p:nvPr/>
        </p:nvSpPr>
        <p:spPr>
          <a:xfrm>
            <a:off x="10160" y="5019311"/>
            <a:ext cx="11470640" cy="369332"/>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1800" b="1" i="0" u="none" strike="noStrike" cap="none" normalizeH="0" baseline="0" dirty="0">
                <a:ln>
                  <a:noFill/>
                </a:ln>
                <a:solidFill>
                  <a:schemeClr val="accent2">
                    <a:lumMod val="75000"/>
                  </a:schemeClr>
                </a:solidFill>
                <a:effectLst/>
                <a:latin typeface="Arial" panose="020B0604020202020204" pitchFamily="34" charset="0"/>
              </a:rPr>
              <a:t>Quality</a:t>
            </a:r>
            <a:r>
              <a:rPr kumimoji="0" lang="en-US" altLang="en-US" sz="1800" b="1"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a:ln>
                  <a:noFill/>
                </a:ln>
                <a:solidFill>
                  <a:schemeClr val="accent2">
                    <a:lumMod val="75000"/>
                  </a:schemeClr>
                </a:solidFill>
                <a:effectLst/>
                <a:latin typeface="Arial" panose="020B0604020202020204" pitchFamily="34" charset="0"/>
              </a:rPr>
              <a:t>Assurance</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800" b="0" i="0" u="none" strike="noStrike" cap="none" normalizeH="0" baseline="0" dirty="0">
                <a:ln>
                  <a:noFill/>
                </a:ln>
                <a:solidFill>
                  <a:schemeClr val="tx1"/>
                </a:solidFill>
                <a:effectLst/>
                <a:latin typeface="Arial" panose="020B0604020202020204" pitchFamily="34" charset="0"/>
              </a:rPr>
              <a:t> Ensures high standards, consistency, and excellence within the organization.</a:t>
            </a:r>
          </a:p>
        </p:txBody>
      </p:sp>
      <p:pic>
        <p:nvPicPr>
          <p:cNvPr id="18" name="Picture 17">
            <a:extLst>
              <a:ext uri="{FF2B5EF4-FFF2-40B4-BE49-F238E27FC236}">
                <a16:creationId xmlns:a16="http://schemas.microsoft.com/office/drawing/2014/main" id="{7D1D3DD8-031C-873B-638D-91638F5B1F8D}"/>
              </a:ext>
            </a:extLst>
          </p:cNvPr>
          <p:cNvPicPr>
            <a:picLocks noChangeAspect="1"/>
          </p:cNvPicPr>
          <p:nvPr/>
        </p:nvPicPr>
        <p:blipFill>
          <a:blip r:embed="rId2"/>
          <a:srcRect l="1658" t="11444" r="46883" b="13259"/>
          <a:stretch>
            <a:fillRect/>
          </a:stretch>
        </p:blipFill>
        <p:spPr>
          <a:xfrm>
            <a:off x="5988050" y="606033"/>
            <a:ext cx="1627599" cy="1190744"/>
          </a:xfrm>
          <a:prstGeom prst="rect">
            <a:avLst/>
          </a:prstGeom>
        </p:spPr>
      </p:pic>
      <p:sp>
        <p:nvSpPr>
          <p:cNvPr id="21" name="TextBox 20">
            <a:extLst>
              <a:ext uri="{FF2B5EF4-FFF2-40B4-BE49-F238E27FC236}">
                <a16:creationId xmlns:a16="http://schemas.microsoft.com/office/drawing/2014/main" id="{37FCA403-7E8E-4B39-8AA8-F7A7626966F4}"/>
              </a:ext>
            </a:extLst>
          </p:cNvPr>
          <p:cNvSpPr txBox="1"/>
          <p:nvPr/>
        </p:nvSpPr>
        <p:spPr>
          <a:xfrm>
            <a:off x="11349990" y="1695269"/>
            <a:ext cx="384810" cy="584775"/>
          </a:xfrm>
          <a:prstGeom prst="rect">
            <a:avLst/>
          </a:prstGeom>
          <a:noFill/>
        </p:spPr>
        <p:txBody>
          <a:bodyPr wrap="square">
            <a:spAutoFit/>
          </a:bodyPr>
          <a:lstStyle/>
          <a:p>
            <a:r>
              <a:rPr kumimoji="0" lang="en-US" altLang="en-US" sz="3200" b="0" i="0" u="none" strike="noStrike" cap="none" normalizeH="0" baseline="0" dirty="0">
                <a:ln>
                  <a:noFill/>
                </a:ln>
                <a:solidFill>
                  <a:schemeClr val="tx1"/>
                </a:solidFill>
                <a:effectLst/>
                <a:latin typeface="Arial" panose="020B0604020202020204" pitchFamily="34" charset="0"/>
              </a:rPr>
              <a:t>🏢</a:t>
            </a:r>
            <a:endParaRPr lang="en-US" sz="3200" dirty="0"/>
          </a:p>
        </p:txBody>
      </p:sp>
      <p:sp>
        <p:nvSpPr>
          <p:cNvPr id="23" name="TextBox 22">
            <a:extLst>
              <a:ext uri="{FF2B5EF4-FFF2-40B4-BE49-F238E27FC236}">
                <a16:creationId xmlns:a16="http://schemas.microsoft.com/office/drawing/2014/main" id="{CBED806E-8CBA-B394-321E-653AAB74CE16}"/>
              </a:ext>
            </a:extLst>
          </p:cNvPr>
          <p:cNvSpPr txBox="1"/>
          <p:nvPr/>
        </p:nvSpPr>
        <p:spPr>
          <a:xfrm>
            <a:off x="11148060" y="2245346"/>
            <a:ext cx="728980" cy="707886"/>
          </a:xfrm>
          <a:prstGeom prst="rect">
            <a:avLst/>
          </a:prstGeom>
          <a:noFill/>
        </p:spPr>
        <p:txBody>
          <a:bodyPr wrap="square">
            <a:spAutoFit/>
          </a:bodyPr>
          <a:lstStyle/>
          <a:p>
            <a:r>
              <a:rPr kumimoji="0" lang="en-US" altLang="en-US" sz="4000" b="0" i="0" u="none" strike="noStrike" cap="none" normalizeH="0" baseline="0" dirty="0">
                <a:ln>
                  <a:noFill/>
                </a:ln>
                <a:solidFill>
                  <a:schemeClr val="tx1"/>
                </a:solidFill>
                <a:effectLst/>
                <a:latin typeface="Arial" panose="020B0604020202020204" pitchFamily="34" charset="0"/>
              </a:rPr>
              <a:t>🎯</a:t>
            </a:r>
            <a:endParaRPr lang="en-US" dirty="0"/>
          </a:p>
        </p:txBody>
      </p:sp>
      <p:sp>
        <p:nvSpPr>
          <p:cNvPr id="25" name="TextBox 24">
            <a:extLst>
              <a:ext uri="{FF2B5EF4-FFF2-40B4-BE49-F238E27FC236}">
                <a16:creationId xmlns:a16="http://schemas.microsoft.com/office/drawing/2014/main" id="{9A2FB5D6-A4C3-CEA3-6BB1-B89506B17502}"/>
              </a:ext>
            </a:extLst>
          </p:cNvPr>
          <p:cNvSpPr txBox="1"/>
          <p:nvPr/>
        </p:nvSpPr>
        <p:spPr>
          <a:xfrm>
            <a:off x="10218420" y="2958480"/>
            <a:ext cx="728980"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3200" b="0" i="0" u="none" strike="noStrike" cap="none" normalizeH="0" baseline="0" dirty="0">
                <a:ln>
                  <a:noFill/>
                </a:ln>
                <a:solidFill>
                  <a:schemeClr val="tx1"/>
                </a:solidFill>
                <a:effectLst/>
                <a:latin typeface="Arial" panose="020B0604020202020204" pitchFamily="34" charset="0"/>
              </a:rPr>
              <a:t>💡</a:t>
            </a:r>
          </a:p>
        </p:txBody>
      </p:sp>
      <p:sp>
        <p:nvSpPr>
          <p:cNvPr id="27" name="TextBox 26">
            <a:extLst>
              <a:ext uri="{FF2B5EF4-FFF2-40B4-BE49-F238E27FC236}">
                <a16:creationId xmlns:a16="http://schemas.microsoft.com/office/drawing/2014/main" id="{D115633C-0E62-A457-C96D-C7B88A6C3ED9}"/>
              </a:ext>
            </a:extLst>
          </p:cNvPr>
          <p:cNvSpPr txBox="1"/>
          <p:nvPr/>
        </p:nvSpPr>
        <p:spPr>
          <a:xfrm>
            <a:off x="10035540" y="3559383"/>
            <a:ext cx="742802"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3600" b="0" i="0" u="none" strike="noStrike" cap="none" normalizeH="0" baseline="0" dirty="0">
                <a:ln>
                  <a:noFill/>
                </a:ln>
                <a:solidFill>
                  <a:schemeClr val="tx1"/>
                </a:solidFill>
                <a:effectLst/>
                <a:latin typeface="Arial" panose="020B0604020202020204" pitchFamily="34" charset="0"/>
              </a:rPr>
              <a:t>📚</a:t>
            </a:r>
          </a:p>
        </p:txBody>
      </p:sp>
      <p:sp>
        <p:nvSpPr>
          <p:cNvPr id="29" name="TextBox 28">
            <a:extLst>
              <a:ext uri="{FF2B5EF4-FFF2-40B4-BE49-F238E27FC236}">
                <a16:creationId xmlns:a16="http://schemas.microsoft.com/office/drawing/2014/main" id="{089E7918-B958-B65A-D4BD-43B3C9390631}"/>
              </a:ext>
            </a:extLst>
          </p:cNvPr>
          <p:cNvSpPr txBox="1"/>
          <p:nvPr/>
        </p:nvSpPr>
        <p:spPr>
          <a:xfrm>
            <a:off x="9281770" y="4241404"/>
            <a:ext cx="654710"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3200" b="0" i="0" u="none" strike="noStrike" cap="none" normalizeH="0" baseline="0" dirty="0">
                <a:ln>
                  <a:noFill/>
                </a:ln>
                <a:solidFill>
                  <a:schemeClr val="tx1"/>
                </a:solidFill>
                <a:effectLst/>
                <a:latin typeface="Arial" panose="020B0604020202020204" pitchFamily="34" charset="0"/>
              </a:rPr>
              <a:t>🚀</a:t>
            </a:r>
          </a:p>
        </p:txBody>
      </p:sp>
      <p:sp>
        <p:nvSpPr>
          <p:cNvPr id="31" name="TextBox 30">
            <a:extLst>
              <a:ext uri="{FF2B5EF4-FFF2-40B4-BE49-F238E27FC236}">
                <a16:creationId xmlns:a16="http://schemas.microsoft.com/office/drawing/2014/main" id="{5139EE43-C621-14D2-54F2-3E219096A1BC}"/>
              </a:ext>
            </a:extLst>
          </p:cNvPr>
          <p:cNvSpPr txBox="1"/>
          <p:nvPr/>
        </p:nvSpPr>
        <p:spPr>
          <a:xfrm>
            <a:off x="10157460" y="4854819"/>
            <a:ext cx="467360"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3200" b="0" i="0" u="none" strike="noStrike" cap="none" normalizeH="0" baseline="0" dirty="0">
                <a:ln>
                  <a:noFill/>
                </a:ln>
                <a:solidFill>
                  <a:schemeClr val="tx1"/>
                </a:solidFill>
                <a:effectLst/>
                <a:latin typeface="Arial" panose="020B0604020202020204" pitchFamily="34" charset="0"/>
              </a:rPr>
              <a:t>✅</a:t>
            </a:r>
          </a:p>
        </p:txBody>
      </p:sp>
      <p:sp>
        <p:nvSpPr>
          <p:cNvPr id="33" name="TextBox 32">
            <a:extLst>
              <a:ext uri="{FF2B5EF4-FFF2-40B4-BE49-F238E27FC236}">
                <a16:creationId xmlns:a16="http://schemas.microsoft.com/office/drawing/2014/main" id="{E800F3D7-A692-C3D9-C19A-95AF9B21B2B5}"/>
              </a:ext>
            </a:extLst>
          </p:cNvPr>
          <p:cNvSpPr txBox="1"/>
          <p:nvPr/>
        </p:nvSpPr>
        <p:spPr>
          <a:xfrm>
            <a:off x="2108200" y="5946403"/>
            <a:ext cx="624840"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3200" b="0" i="0" u="none" strike="noStrike" cap="none" normalizeH="0" baseline="0" dirty="0">
                <a:ln>
                  <a:noFill/>
                </a:ln>
                <a:solidFill>
                  <a:schemeClr val="tx1"/>
                </a:solidFill>
                <a:effectLst/>
                <a:latin typeface="Arial" panose="020B0604020202020204" pitchFamily="34" charset="0"/>
              </a:rPr>
              <a:t>🌍</a:t>
            </a:r>
          </a:p>
        </p:txBody>
      </p:sp>
      <p:pic>
        <p:nvPicPr>
          <p:cNvPr id="34" name="Picture 33">
            <a:extLst>
              <a:ext uri="{FF2B5EF4-FFF2-40B4-BE49-F238E27FC236}">
                <a16:creationId xmlns:a16="http://schemas.microsoft.com/office/drawing/2014/main" id="{49726FAF-3660-9650-76BD-75879E6FCB1E}"/>
              </a:ext>
            </a:extLst>
          </p:cNvPr>
          <p:cNvPicPr>
            <a:picLocks noChangeAspect="1"/>
          </p:cNvPicPr>
          <p:nvPr/>
        </p:nvPicPr>
        <p:blipFill>
          <a:blip r:embed="rId3"/>
          <a:stretch>
            <a:fillRect/>
          </a:stretch>
        </p:blipFill>
        <p:spPr>
          <a:xfrm>
            <a:off x="3525520" y="632393"/>
            <a:ext cx="2260600" cy="1150246"/>
          </a:xfrm>
          <a:prstGeom prst="rect">
            <a:avLst/>
          </a:prstGeom>
          <a:solidFill>
            <a:schemeClr val="bg1"/>
          </a:solidFill>
        </p:spPr>
      </p:pic>
    </p:spTree>
    <p:extLst>
      <p:ext uri="{BB962C8B-B14F-4D97-AF65-F5344CB8AC3E}">
        <p14:creationId xmlns:p14="http://schemas.microsoft.com/office/powerpoint/2010/main" val="270001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p:cTn id="48" dur="500" fill="hold"/>
                                        <p:tgtEl>
                                          <p:spTgt spid="27"/>
                                        </p:tgtEl>
                                        <p:attrNameLst>
                                          <p:attrName>ppt_w</p:attrName>
                                        </p:attrNameLst>
                                      </p:cBhvr>
                                      <p:tavLst>
                                        <p:tav tm="0">
                                          <p:val>
                                            <p:fltVal val="0"/>
                                          </p:val>
                                        </p:tav>
                                        <p:tav tm="100000">
                                          <p:val>
                                            <p:strVal val="#ppt_w"/>
                                          </p:val>
                                        </p:tav>
                                      </p:tavLst>
                                    </p:anim>
                                    <p:anim calcmode="lin" valueType="num">
                                      <p:cBhvr>
                                        <p:cTn id="49" dur="500" fill="hold"/>
                                        <p:tgtEl>
                                          <p:spTgt spid="27"/>
                                        </p:tgtEl>
                                        <p:attrNameLst>
                                          <p:attrName>ppt_h</p:attrName>
                                        </p:attrNameLst>
                                      </p:cBhvr>
                                      <p:tavLst>
                                        <p:tav tm="0">
                                          <p:val>
                                            <p:fltVal val="0"/>
                                          </p:val>
                                        </p:tav>
                                        <p:tav tm="100000">
                                          <p:val>
                                            <p:strVal val="#ppt_h"/>
                                          </p:val>
                                        </p:tav>
                                      </p:tavLst>
                                    </p:anim>
                                    <p:animEffect transition="in" filter="fade">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Effect transition="in" filter="fade">
                                      <p:cBhvr>
                                        <p:cTn id="57" dur="500"/>
                                        <p:tgtEl>
                                          <p:spTgt spid="15"/>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p:cTn id="60" dur="500" fill="hold"/>
                                        <p:tgtEl>
                                          <p:spTgt spid="29"/>
                                        </p:tgtEl>
                                        <p:attrNameLst>
                                          <p:attrName>ppt_w</p:attrName>
                                        </p:attrNameLst>
                                      </p:cBhvr>
                                      <p:tavLst>
                                        <p:tav tm="0">
                                          <p:val>
                                            <p:fltVal val="0"/>
                                          </p:val>
                                        </p:tav>
                                        <p:tav tm="100000">
                                          <p:val>
                                            <p:strVal val="#ppt_w"/>
                                          </p:val>
                                        </p:tav>
                                      </p:tavLst>
                                    </p:anim>
                                    <p:anim calcmode="lin" valueType="num">
                                      <p:cBhvr>
                                        <p:cTn id="61" dur="500" fill="hold"/>
                                        <p:tgtEl>
                                          <p:spTgt spid="29"/>
                                        </p:tgtEl>
                                        <p:attrNameLst>
                                          <p:attrName>ppt_h</p:attrName>
                                        </p:attrNameLst>
                                      </p:cBhvr>
                                      <p:tavLst>
                                        <p:tav tm="0">
                                          <p:val>
                                            <p:fltVal val="0"/>
                                          </p:val>
                                        </p:tav>
                                        <p:tav tm="100000">
                                          <p:val>
                                            <p:strVal val="#ppt_h"/>
                                          </p:val>
                                        </p:tav>
                                      </p:tavLst>
                                    </p:anim>
                                    <p:animEffect transition="in" filter="fade">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500" fill="hold"/>
                                        <p:tgtEl>
                                          <p:spTgt spid="17"/>
                                        </p:tgtEl>
                                        <p:attrNameLst>
                                          <p:attrName>ppt_w</p:attrName>
                                        </p:attrNameLst>
                                      </p:cBhvr>
                                      <p:tavLst>
                                        <p:tav tm="0">
                                          <p:val>
                                            <p:fltVal val="0"/>
                                          </p:val>
                                        </p:tav>
                                        <p:tav tm="100000">
                                          <p:val>
                                            <p:strVal val="#ppt_w"/>
                                          </p:val>
                                        </p:tav>
                                      </p:tavLst>
                                    </p:anim>
                                    <p:anim calcmode="lin" valueType="num">
                                      <p:cBhvr>
                                        <p:cTn id="68" dur="500" fill="hold"/>
                                        <p:tgtEl>
                                          <p:spTgt spid="17"/>
                                        </p:tgtEl>
                                        <p:attrNameLst>
                                          <p:attrName>ppt_h</p:attrName>
                                        </p:attrNameLst>
                                      </p:cBhvr>
                                      <p:tavLst>
                                        <p:tav tm="0">
                                          <p:val>
                                            <p:fltVal val="0"/>
                                          </p:val>
                                        </p:tav>
                                        <p:tav tm="100000">
                                          <p:val>
                                            <p:strVal val="#ppt_h"/>
                                          </p:val>
                                        </p:tav>
                                      </p:tavLst>
                                    </p:anim>
                                    <p:animEffect transition="in" filter="fade">
                                      <p:cBhvr>
                                        <p:cTn id="69" dur="500"/>
                                        <p:tgtEl>
                                          <p:spTgt spid="1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 calcmode="lin" valueType="num">
                                      <p:cBhvr>
                                        <p:cTn id="72" dur="500" fill="hold"/>
                                        <p:tgtEl>
                                          <p:spTgt spid="31"/>
                                        </p:tgtEl>
                                        <p:attrNameLst>
                                          <p:attrName>ppt_w</p:attrName>
                                        </p:attrNameLst>
                                      </p:cBhvr>
                                      <p:tavLst>
                                        <p:tav tm="0">
                                          <p:val>
                                            <p:fltVal val="0"/>
                                          </p:val>
                                        </p:tav>
                                        <p:tav tm="100000">
                                          <p:val>
                                            <p:strVal val="#ppt_w"/>
                                          </p:val>
                                        </p:tav>
                                      </p:tavLst>
                                    </p:anim>
                                    <p:anim calcmode="lin" valueType="num">
                                      <p:cBhvr>
                                        <p:cTn id="73" dur="500" fill="hold"/>
                                        <p:tgtEl>
                                          <p:spTgt spid="31"/>
                                        </p:tgtEl>
                                        <p:attrNameLst>
                                          <p:attrName>ppt_h</p:attrName>
                                        </p:attrNameLst>
                                      </p:cBhvr>
                                      <p:tavLst>
                                        <p:tav tm="0">
                                          <p:val>
                                            <p:fltVal val="0"/>
                                          </p:val>
                                        </p:tav>
                                        <p:tav tm="100000">
                                          <p:val>
                                            <p:strVal val="#ppt_h"/>
                                          </p:val>
                                        </p:tav>
                                      </p:tavLst>
                                    </p:anim>
                                    <p:animEffect transition="in" filter="fade">
                                      <p:cBhvr>
                                        <p:cTn id="74" dur="5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p:cTn id="79" dur="500" fill="hold"/>
                                        <p:tgtEl>
                                          <p:spTgt spid="4"/>
                                        </p:tgtEl>
                                        <p:attrNameLst>
                                          <p:attrName>ppt_w</p:attrName>
                                        </p:attrNameLst>
                                      </p:cBhvr>
                                      <p:tavLst>
                                        <p:tav tm="0">
                                          <p:val>
                                            <p:fltVal val="0"/>
                                          </p:val>
                                        </p:tav>
                                        <p:tav tm="100000">
                                          <p:val>
                                            <p:strVal val="#ppt_w"/>
                                          </p:val>
                                        </p:tav>
                                      </p:tavLst>
                                    </p:anim>
                                    <p:anim calcmode="lin" valueType="num">
                                      <p:cBhvr>
                                        <p:cTn id="80" dur="500" fill="hold"/>
                                        <p:tgtEl>
                                          <p:spTgt spid="4"/>
                                        </p:tgtEl>
                                        <p:attrNameLst>
                                          <p:attrName>ppt_h</p:attrName>
                                        </p:attrNameLst>
                                      </p:cBhvr>
                                      <p:tavLst>
                                        <p:tav tm="0">
                                          <p:val>
                                            <p:fltVal val="0"/>
                                          </p:val>
                                        </p:tav>
                                        <p:tav tm="100000">
                                          <p:val>
                                            <p:strVal val="#ppt_h"/>
                                          </p:val>
                                        </p:tav>
                                      </p:tavLst>
                                    </p:anim>
                                    <p:animEffect transition="in" filter="fade">
                                      <p:cBhvr>
                                        <p:cTn id="81" dur="500"/>
                                        <p:tgtEl>
                                          <p:spTgt spid="4"/>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33"/>
                                        </p:tgtEl>
                                        <p:attrNameLst>
                                          <p:attrName>style.visibility</p:attrName>
                                        </p:attrNameLst>
                                      </p:cBhvr>
                                      <p:to>
                                        <p:strVal val="visible"/>
                                      </p:to>
                                    </p:set>
                                    <p:anim calcmode="lin" valueType="num">
                                      <p:cBhvr>
                                        <p:cTn id="84" dur="500" fill="hold"/>
                                        <p:tgtEl>
                                          <p:spTgt spid="33"/>
                                        </p:tgtEl>
                                        <p:attrNameLst>
                                          <p:attrName>ppt_w</p:attrName>
                                        </p:attrNameLst>
                                      </p:cBhvr>
                                      <p:tavLst>
                                        <p:tav tm="0">
                                          <p:val>
                                            <p:fltVal val="0"/>
                                          </p:val>
                                        </p:tav>
                                        <p:tav tm="100000">
                                          <p:val>
                                            <p:strVal val="#ppt_w"/>
                                          </p:val>
                                        </p:tav>
                                      </p:tavLst>
                                    </p:anim>
                                    <p:anim calcmode="lin" valueType="num">
                                      <p:cBhvr>
                                        <p:cTn id="85" dur="500" fill="hold"/>
                                        <p:tgtEl>
                                          <p:spTgt spid="33"/>
                                        </p:tgtEl>
                                        <p:attrNameLst>
                                          <p:attrName>ppt_h</p:attrName>
                                        </p:attrNameLst>
                                      </p:cBhvr>
                                      <p:tavLst>
                                        <p:tav tm="0">
                                          <p:val>
                                            <p:fltVal val="0"/>
                                          </p:val>
                                        </p:tav>
                                        <p:tav tm="100000">
                                          <p:val>
                                            <p:strVal val="#ppt_h"/>
                                          </p:val>
                                        </p:tav>
                                      </p:tavLst>
                                    </p:anim>
                                    <p:animEffect transition="in" filter="fade">
                                      <p:cBhvr>
                                        <p:cTn id="8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13" grpId="0"/>
      <p:bldP spid="15" grpId="0"/>
      <p:bldP spid="17" grpId="0"/>
      <p:bldP spid="21" grpId="0"/>
      <p:bldP spid="23" grpId="0"/>
      <p:bldP spid="25" grpId="0"/>
      <p:bldP spid="27" grpId="0"/>
      <p:bldP spid="29" grpId="0"/>
      <p:bldP spid="31" grpId="0"/>
      <p:bldP spid="3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F3166E-13C6-FA94-8099-5DD5EB0E3CD2}"/>
              </a:ext>
            </a:extLst>
          </p:cNvPr>
          <p:cNvSpPr>
            <a:spLocks noChangeArrowheads="1"/>
          </p:cNvSpPr>
          <p:nvPr/>
        </p:nvSpPr>
        <p:spPr bwMode="auto">
          <a:xfrm>
            <a:off x="4206240" y="4090386"/>
            <a:ext cx="7889240" cy="1200329"/>
          </a:xfrm>
          <a:prstGeom prst="rect">
            <a:avLst/>
          </a:prstGeom>
          <a:gradFill>
            <a:gsLst>
              <a:gs pos="6294">
                <a:schemeClr val="bg1"/>
              </a:gs>
              <a:gs pos="10000">
                <a:schemeClr val="accent2">
                  <a:lumMod val="20000"/>
                  <a:lumOff val="80000"/>
                </a:schemeClr>
              </a:gs>
              <a:gs pos="100000">
                <a:schemeClr val="bg1">
                  <a:shade val="100000"/>
                  <a:satMod val="115000"/>
                </a:schemeClr>
              </a:gs>
            </a:gsLst>
            <a:path path="circle">
              <a:fillToRect l="100000" t="100000"/>
            </a:path>
          </a:gra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accent2">
                    <a:lumMod val="75000"/>
                  </a:schemeClr>
                </a:solidFill>
                <a:effectLst/>
                <a:latin typeface="Arial" panose="020B0604020202020204" pitchFamily="34" charset="0"/>
              </a:rPr>
              <a:t>4. 🎓 Training and Development</a:t>
            </a:r>
            <a:endParaRPr kumimoji="0" lang="en-US" altLang="en-US" sz="1800" b="0" i="0" u="none" strike="noStrike" cap="none" normalizeH="0" baseline="0" dirty="0">
              <a:ln>
                <a:noFill/>
              </a:ln>
              <a:solidFill>
                <a:schemeClr val="accent2">
                  <a:lumMod val="75000"/>
                </a:schemeClr>
              </a:solidFill>
              <a:effectLst/>
              <a:latin typeface="Arial" panose="020B0604020202020204" pitchFamily="34" charset="0"/>
            </a:endParaRPr>
          </a:p>
          <a:p>
            <a:pPr marL="741363"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1800" b="0" i="0" u="none" strike="noStrike" cap="none" normalizeH="0" baseline="0" dirty="0">
                <a:ln>
                  <a:noFill/>
                </a:ln>
                <a:solidFill>
                  <a:schemeClr val="tx1"/>
                </a:solidFill>
                <a:effectLst/>
                <a:latin typeface="Arial" panose="020B0604020202020204" pitchFamily="34" charset="0"/>
              </a:rPr>
              <a:t>Provides specialized </a:t>
            </a:r>
            <a:r>
              <a:rPr kumimoji="0" lang="en-US" altLang="en-US" sz="1800" b="1" i="0" u="none" strike="noStrike" cap="none" normalizeH="0" baseline="0" dirty="0">
                <a:ln>
                  <a:noFill/>
                </a:ln>
                <a:solidFill>
                  <a:schemeClr val="tx1"/>
                </a:solidFill>
                <a:effectLst/>
                <a:latin typeface="Arial" panose="020B0604020202020204" pitchFamily="34" charset="0"/>
              </a:rPr>
              <a:t>training programs and upskilling opportunities</a:t>
            </a:r>
            <a:r>
              <a:rPr kumimoji="0" lang="en-US" altLang="en-US" sz="1800" b="0" i="0" u="none" strike="noStrike" cap="none" normalizeH="0" baseline="0" dirty="0">
                <a:ln>
                  <a:noFill/>
                </a:ln>
                <a:solidFill>
                  <a:schemeClr val="tx1"/>
                </a:solidFill>
                <a:effectLst/>
                <a:latin typeface="Arial" panose="020B0604020202020204" pitchFamily="34" charset="0"/>
              </a:rPr>
              <a:t>.</a:t>
            </a:r>
          </a:p>
          <a:p>
            <a:pPr marL="741363"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1800" b="0" i="0" u="none" strike="noStrike" cap="none" normalizeH="0" baseline="0" dirty="0">
                <a:ln>
                  <a:noFill/>
                </a:ln>
                <a:solidFill>
                  <a:schemeClr val="tx1"/>
                </a:solidFill>
                <a:effectLst/>
                <a:latin typeface="Arial" panose="020B0604020202020204" pitchFamily="34" charset="0"/>
              </a:rPr>
              <a:t>Builds the organization’s talent base to meet strategic goals.</a:t>
            </a:r>
          </a:p>
        </p:txBody>
      </p:sp>
      <p:pic>
        <p:nvPicPr>
          <p:cNvPr id="19" name="Picture 18">
            <a:extLst>
              <a:ext uri="{FF2B5EF4-FFF2-40B4-BE49-F238E27FC236}">
                <a16:creationId xmlns:a16="http://schemas.microsoft.com/office/drawing/2014/main" id="{3CDD83DA-D31F-50B6-51C1-05908386B7B8}"/>
              </a:ext>
            </a:extLst>
          </p:cNvPr>
          <p:cNvPicPr>
            <a:picLocks noChangeAspect="1"/>
          </p:cNvPicPr>
          <p:nvPr/>
        </p:nvPicPr>
        <p:blipFill>
          <a:blip r:embed="rId3"/>
          <a:srcRect l="2999" t="7445" r="3668" b="6904"/>
          <a:stretch>
            <a:fillRect/>
          </a:stretch>
        </p:blipFill>
        <p:spPr>
          <a:xfrm>
            <a:off x="0" y="4067228"/>
            <a:ext cx="4206240" cy="1190516"/>
          </a:xfrm>
          <a:prstGeom prst="rect">
            <a:avLst/>
          </a:prstGeom>
        </p:spPr>
      </p:pic>
      <p:sp>
        <p:nvSpPr>
          <p:cNvPr id="4" name="Rectangle 3">
            <a:extLst>
              <a:ext uri="{FF2B5EF4-FFF2-40B4-BE49-F238E27FC236}">
                <a16:creationId xmlns:a16="http://schemas.microsoft.com/office/drawing/2014/main" id="{3C6BE089-D4CB-F9C9-F16F-788C3A58C3F6}"/>
              </a:ext>
            </a:extLst>
          </p:cNvPr>
          <p:cNvSpPr>
            <a:spLocks noChangeArrowheads="1"/>
          </p:cNvSpPr>
          <p:nvPr/>
        </p:nvSpPr>
        <p:spPr bwMode="auto">
          <a:xfrm>
            <a:off x="0" y="431153"/>
            <a:ext cx="7183120" cy="1200329"/>
          </a:xfrm>
          <a:prstGeom prst="rect">
            <a:avLst/>
          </a:prstGeom>
          <a:gradFill>
            <a:gsLst>
              <a:gs pos="6294">
                <a:schemeClr val="bg1"/>
              </a:gs>
              <a:gs pos="10000">
                <a:schemeClr val="accent6">
                  <a:lumMod val="40000"/>
                  <a:lumOff val="60000"/>
                </a:schemeClr>
              </a:gs>
              <a:gs pos="100000">
                <a:schemeClr val="bg1">
                  <a:shade val="100000"/>
                  <a:satMod val="115000"/>
                </a:schemeClr>
              </a:gs>
            </a:gsLst>
            <a:path path="circle">
              <a:fillToRect l="100000" t="100000"/>
            </a:path>
          </a:gra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accent2">
                    <a:lumMod val="75000"/>
                  </a:schemeClr>
                </a:solidFill>
                <a:effectLst/>
              </a:rPr>
              <a:t>1. ⚙️ Standardization</a:t>
            </a:r>
            <a:endParaRPr kumimoji="0" lang="en-US" altLang="en-US" b="0" i="0" u="none" strike="noStrike" cap="none" normalizeH="0" baseline="0" dirty="0">
              <a:ln>
                <a:noFill/>
              </a:ln>
              <a:solidFill>
                <a:schemeClr val="accent2">
                  <a:lumMod val="75000"/>
                </a:schemeClr>
              </a:solidFill>
              <a:effectLst/>
            </a:endParaRPr>
          </a:p>
          <a:p>
            <a:pPr marL="630238"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b="0" i="0" u="none" strike="noStrike" cap="none" normalizeH="0" baseline="0" dirty="0">
                <a:ln>
                  <a:noFill/>
                </a:ln>
                <a:solidFill>
                  <a:schemeClr val="tx1"/>
                </a:solidFill>
                <a:effectLst/>
              </a:rPr>
              <a:t>Establishes uniform processes and practices across the organization.</a:t>
            </a:r>
          </a:p>
          <a:p>
            <a:pPr marL="630238"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b="0" i="0" u="none" strike="noStrike" cap="none" normalizeH="0" baseline="0" dirty="0">
                <a:ln>
                  <a:noFill/>
                </a:ln>
                <a:solidFill>
                  <a:schemeClr val="tx1"/>
                </a:solidFill>
                <a:effectLst/>
              </a:rPr>
              <a:t>Ensures </a:t>
            </a:r>
            <a:r>
              <a:rPr kumimoji="0" lang="en-US" altLang="en-US" b="1" i="0" u="none" strike="noStrike" cap="none" normalizeH="0" baseline="0" dirty="0">
                <a:ln>
                  <a:noFill/>
                </a:ln>
                <a:solidFill>
                  <a:schemeClr val="tx1"/>
                </a:solidFill>
                <a:effectLst/>
              </a:rPr>
              <a:t>consistency, quality, and efficiency</a:t>
            </a:r>
            <a:r>
              <a:rPr kumimoji="0" lang="en-US" altLang="en-US" b="0" i="0" u="none" strike="noStrike" cap="none" normalizeH="0" baseline="0" dirty="0">
                <a:ln>
                  <a:noFill/>
                </a:ln>
                <a:solidFill>
                  <a:schemeClr val="tx1"/>
                </a:solidFill>
                <a:effectLst/>
              </a:rPr>
              <a:t> in project execution.</a:t>
            </a:r>
          </a:p>
        </p:txBody>
      </p:sp>
      <p:sp>
        <p:nvSpPr>
          <p:cNvPr id="6" name="Rectangle 5">
            <a:extLst>
              <a:ext uri="{FF2B5EF4-FFF2-40B4-BE49-F238E27FC236}">
                <a16:creationId xmlns:a16="http://schemas.microsoft.com/office/drawing/2014/main" id="{FC9D0526-3908-6113-745C-48E6CCEA86F9}"/>
              </a:ext>
            </a:extLst>
          </p:cNvPr>
          <p:cNvSpPr>
            <a:spLocks noChangeArrowheads="1"/>
          </p:cNvSpPr>
          <p:nvPr/>
        </p:nvSpPr>
        <p:spPr bwMode="auto">
          <a:xfrm>
            <a:off x="3693160" y="1838016"/>
            <a:ext cx="8402320" cy="923330"/>
          </a:xfrm>
          <a:prstGeom prst="rect">
            <a:avLst/>
          </a:prstGeom>
          <a:gradFill>
            <a:gsLst>
              <a:gs pos="6294">
                <a:schemeClr val="bg1"/>
              </a:gs>
              <a:gs pos="10000">
                <a:schemeClr val="accent2">
                  <a:lumMod val="20000"/>
                  <a:lumOff val="80000"/>
                </a:schemeClr>
              </a:gs>
              <a:gs pos="100000">
                <a:schemeClr val="bg1">
                  <a:shade val="100000"/>
                  <a:satMod val="115000"/>
                </a:schemeClr>
              </a:gs>
            </a:gsLst>
            <a:path path="circle">
              <a:fillToRect l="100000" t="100000"/>
            </a:path>
          </a:gra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accent2">
                    <a:lumMod val="75000"/>
                  </a:schemeClr>
                </a:solidFill>
                <a:effectLst/>
                <a:latin typeface="Arial" panose="020B0604020202020204" pitchFamily="34" charset="0"/>
              </a:rPr>
              <a:t>2. 📘 Best Practices Repository</a:t>
            </a:r>
            <a:endParaRPr kumimoji="0" lang="en-US" altLang="en-US" sz="1800" b="0" i="0" u="none" strike="noStrike" cap="none" normalizeH="0" baseline="0" dirty="0">
              <a:ln>
                <a:noFill/>
              </a:ln>
              <a:solidFill>
                <a:schemeClr val="accent2">
                  <a:lumMod val="75000"/>
                </a:schemeClr>
              </a:solidFill>
              <a:effectLst/>
              <a:latin typeface="Arial" panose="020B0604020202020204" pitchFamily="34" charset="0"/>
            </a:endParaRPr>
          </a:p>
          <a:p>
            <a:pPr marL="690563"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1800" b="0" i="0" u="none" strike="noStrike" cap="none" normalizeH="0" baseline="0" dirty="0">
                <a:ln>
                  <a:noFill/>
                </a:ln>
                <a:solidFill>
                  <a:schemeClr val="tx1"/>
                </a:solidFill>
                <a:effectLst/>
                <a:latin typeface="Arial" panose="020B0604020202020204" pitchFamily="34" charset="0"/>
              </a:rPr>
              <a:t>Acts as a </a:t>
            </a:r>
            <a:r>
              <a:rPr kumimoji="0" lang="en-US" altLang="en-US" sz="1800" b="1" i="0" u="none" strike="noStrike" cap="none" normalizeH="0" baseline="0" dirty="0">
                <a:ln>
                  <a:noFill/>
                </a:ln>
                <a:solidFill>
                  <a:schemeClr val="tx1"/>
                </a:solidFill>
                <a:effectLst/>
                <a:latin typeface="Arial" panose="020B0604020202020204" pitchFamily="34" charset="0"/>
              </a:rPr>
              <a:t>knowledge hub</a:t>
            </a:r>
            <a:r>
              <a:rPr kumimoji="0" lang="en-US" altLang="en-US" sz="1800" b="0" i="0" u="none" strike="noStrike" cap="none" normalizeH="0" baseline="0" dirty="0">
                <a:ln>
                  <a:noFill/>
                </a:ln>
                <a:solidFill>
                  <a:schemeClr val="tx1"/>
                </a:solidFill>
                <a:effectLst/>
                <a:latin typeface="Arial" panose="020B0604020202020204" pitchFamily="34" charset="0"/>
              </a:rPr>
              <a:t> for proven methods, tools, and strategies.</a:t>
            </a:r>
          </a:p>
          <a:p>
            <a:pPr marL="690563"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1800" b="0" i="0" u="none" strike="noStrike" cap="none" normalizeH="0" baseline="0" dirty="0">
                <a:ln>
                  <a:noFill/>
                </a:ln>
                <a:solidFill>
                  <a:schemeClr val="tx1"/>
                </a:solidFill>
                <a:effectLst/>
                <a:latin typeface="Arial" panose="020B0604020202020204" pitchFamily="34" charset="0"/>
              </a:rPr>
              <a:t>Collects, curates, and shares best practices across all teams.</a:t>
            </a:r>
          </a:p>
        </p:txBody>
      </p:sp>
      <p:sp>
        <p:nvSpPr>
          <p:cNvPr id="8" name="Rectangle 7">
            <a:extLst>
              <a:ext uri="{FF2B5EF4-FFF2-40B4-BE49-F238E27FC236}">
                <a16:creationId xmlns:a16="http://schemas.microsoft.com/office/drawing/2014/main" id="{2B7A0637-83B7-4449-7E74-8F9182B905EB}"/>
              </a:ext>
            </a:extLst>
          </p:cNvPr>
          <p:cNvSpPr>
            <a:spLocks noChangeArrowheads="1"/>
          </p:cNvSpPr>
          <p:nvPr/>
        </p:nvSpPr>
        <p:spPr bwMode="auto">
          <a:xfrm>
            <a:off x="0" y="2960522"/>
            <a:ext cx="8402320" cy="923330"/>
          </a:xfrm>
          <a:prstGeom prst="rect">
            <a:avLst/>
          </a:prstGeom>
          <a:gradFill>
            <a:gsLst>
              <a:gs pos="6294">
                <a:schemeClr val="bg1"/>
              </a:gs>
              <a:gs pos="10000">
                <a:schemeClr val="accent6">
                  <a:lumMod val="40000"/>
                  <a:lumOff val="60000"/>
                </a:schemeClr>
              </a:gs>
              <a:gs pos="100000">
                <a:schemeClr val="bg1">
                  <a:shade val="100000"/>
                  <a:satMod val="115000"/>
                </a:schemeClr>
              </a:gs>
            </a:gsLst>
            <a:path path="circle">
              <a:fillToRect l="100000" t="100000"/>
            </a:path>
          </a:gradFill>
          <a:ln>
            <a:noFill/>
          </a:ln>
          <a:effec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chemeClr val="accent2">
                    <a:lumMod val="75000"/>
                  </a:schemeClr>
                </a:solidFill>
                <a:effectLst/>
                <a:latin typeface="Arial" panose="020B0604020202020204" pitchFamily="34" charset="0"/>
              </a:rPr>
              <a:t>3. 🤝 Knowledge Sharing</a:t>
            </a:r>
            <a:endParaRPr kumimoji="0" lang="en-US" altLang="en-US" sz="1800" b="0" i="0" u="none" strike="noStrike" cap="none" normalizeH="0" baseline="0" dirty="0">
              <a:ln>
                <a:noFill/>
              </a:ln>
              <a:solidFill>
                <a:schemeClr val="accent2">
                  <a:lumMod val="75000"/>
                </a:schemeClr>
              </a:solidFill>
              <a:effectLst/>
              <a:latin typeface="Arial" panose="020B0604020202020204" pitchFamily="34" charset="0"/>
            </a:endParaRPr>
          </a:p>
          <a:p>
            <a:pPr marL="976313"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1800" b="0" i="0" u="none" strike="noStrike" cap="none" normalizeH="0" baseline="0" dirty="0">
                <a:ln>
                  <a:noFill/>
                </a:ln>
                <a:solidFill>
                  <a:schemeClr val="tx1"/>
                </a:solidFill>
                <a:effectLst/>
                <a:latin typeface="Arial" panose="020B0604020202020204" pitchFamily="34" charset="0"/>
              </a:rPr>
              <a:t>Promotes collaboration and communication between departments.</a:t>
            </a:r>
          </a:p>
          <a:p>
            <a:pPr marL="976313"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1800" b="0" i="0" u="none" strike="noStrike" cap="none" normalizeH="0" baseline="0" dirty="0">
                <a:ln>
                  <a:noFill/>
                </a:ln>
                <a:solidFill>
                  <a:schemeClr val="tx1"/>
                </a:solidFill>
                <a:effectLst/>
                <a:latin typeface="Arial" panose="020B0604020202020204" pitchFamily="34" charset="0"/>
              </a:rPr>
              <a:t>Breaks down silos and nurtures a </a:t>
            </a:r>
            <a:r>
              <a:rPr kumimoji="0" lang="en-US" altLang="en-US" sz="1800" b="1" i="0" u="none" strike="noStrike" cap="none" normalizeH="0" baseline="0" dirty="0">
                <a:ln>
                  <a:noFill/>
                </a:ln>
                <a:solidFill>
                  <a:schemeClr val="tx1"/>
                </a:solidFill>
                <a:effectLst/>
                <a:latin typeface="Arial" panose="020B0604020202020204" pitchFamily="34" charset="0"/>
              </a:rPr>
              <a:t>culture of continuous learning</a:t>
            </a:r>
            <a:r>
              <a:rPr kumimoji="0" lang="en-US" altLang="en-US" sz="1800" b="0" i="0" u="none" strike="noStrike" cap="none" normalizeH="0" baseline="0" dirty="0">
                <a:ln>
                  <a:noFill/>
                </a:ln>
                <a:solidFill>
                  <a:schemeClr val="tx1"/>
                </a:solidFill>
                <a:effectLst/>
                <a:latin typeface="Arial" panose="020B0604020202020204" pitchFamily="34" charset="0"/>
              </a:rPr>
              <a:t>.</a:t>
            </a:r>
          </a:p>
        </p:txBody>
      </p:sp>
      <p:sp>
        <p:nvSpPr>
          <p:cNvPr id="12" name="Rectangle 11">
            <a:extLst>
              <a:ext uri="{FF2B5EF4-FFF2-40B4-BE49-F238E27FC236}">
                <a16:creationId xmlns:a16="http://schemas.microsoft.com/office/drawing/2014/main" id="{EB5F5EB9-8239-EAE4-4504-3D571C59BF01}"/>
              </a:ext>
            </a:extLst>
          </p:cNvPr>
          <p:cNvSpPr>
            <a:spLocks noChangeArrowheads="1"/>
          </p:cNvSpPr>
          <p:nvPr/>
        </p:nvSpPr>
        <p:spPr bwMode="auto">
          <a:xfrm>
            <a:off x="421640" y="5511507"/>
            <a:ext cx="8940800" cy="923330"/>
          </a:xfrm>
          <a:prstGeom prst="rect">
            <a:avLst/>
          </a:prstGeom>
          <a:gradFill>
            <a:gsLst>
              <a:gs pos="6294">
                <a:schemeClr val="bg1"/>
              </a:gs>
              <a:gs pos="10000">
                <a:schemeClr val="accent6">
                  <a:lumMod val="40000"/>
                  <a:lumOff val="60000"/>
                </a:schemeClr>
              </a:gs>
              <a:gs pos="100000">
                <a:schemeClr val="bg1">
                  <a:shade val="100000"/>
                  <a:satMod val="115000"/>
                </a:schemeClr>
              </a:gs>
            </a:gsLst>
            <a:path path="circle">
              <a:fillToRect l="100000" t="100000"/>
            </a:path>
          </a:gra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accent2">
                    <a:lumMod val="75000"/>
                  </a:schemeClr>
                </a:solidFill>
                <a:effectLst/>
                <a:latin typeface="Arial" panose="020B0604020202020204" pitchFamily="34" charset="0"/>
              </a:rPr>
              <a:t>5. 🚀 Innovation Hub</a:t>
            </a:r>
            <a:endParaRPr kumimoji="0" lang="en-US" altLang="en-US" sz="1800" b="0" i="0" u="none" strike="noStrike" cap="none" normalizeH="0" baseline="0" dirty="0">
              <a:ln>
                <a:noFill/>
              </a:ln>
              <a:solidFill>
                <a:schemeClr val="accent2">
                  <a:lumMod val="75000"/>
                </a:schemeClr>
              </a:solidFill>
              <a:effectLst/>
              <a:latin typeface="Arial" panose="020B0604020202020204" pitchFamily="34" charset="0"/>
            </a:endParaRPr>
          </a:p>
          <a:p>
            <a:pPr marL="1147763"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1800" b="0" i="0" u="none" strike="noStrike" cap="none" normalizeH="0" baseline="0" dirty="0">
                <a:ln>
                  <a:noFill/>
                </a:ln>
                <a:solidFill>
                  <a:schemeClr val="tx1"/>
                </a:solidFill>
                <a:effectLst/>
                <a:latin typeface="Arial" panose="020B0604020202020204" pitchFamily="34" charset="0"/>
              </a:rPr>
              <a:t>Encourages </a:t>
            </a:r>
            <a:r>
              <a:rPr kumimoji="0" lang="en-US" altLang="en-US" sz="1800" b="1" i="0" u="none" strike="noStrike" cap="none" normalizeH="0" baseline="0" dirty="0">
                <a:ln>
                  <a:noFill/>
                </a:ln>
                <a:solidFill>
                  <a:schemeClr val="tx1"/>
                </a:solidFill>
                <a:effectLst/>
                <a:latin typeface="Arial" panose="020B0604020202020204" pitchFamily="34" charset="0"/>
              </a:rPr>
              <a:t>creativity, experimentation, and new ideas</a:t>
            </a:r>
            <a:r>
              <a:rPr kumimoji="0" lang="en-US" altLang="en-US" sz="1800" b="0" i="0" u="none" strike="noStrike" cap="none" normalizeH="0" baseline="0" dirty="0">
                <a:ln>
                  <a:noFill/>
                </a:ln>
                <a:solidFill>
                  <a:schemeClr val="tx1"/>
                </a:solidFill>
                <a:effectLst/>
                <a:latin typeface="Arial" panose="020B0604020202020204" pitchFamily="34" charset="0"/>
              </a:rPr>
              <a:t>.</a:t>
            </a:r>
          </a:p>
          <a:p>
            <a:pPr marL="1147763"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1800" b="0" i="0" u="none" strike="noStrike" cap="none" normalizeH="0" baseline="0" dirty="0">
                <a:ln>
                  <a:noFill/>
                </a:ln>
                <a:solidFill>
                  <a:schemeClr val="tx1"/>
                </a:solidFill>
                <a:effectLst/>
                <a:latin typeface="Arial" panose="020B0604020202020204" pitchFamily="34" charset="0"/>
              </a:rPr>
              <a:t>Supports research and provides resources to bring innovations to life.</a:t>
            </a:r>
          </a:p>
        </p:txBody>
      </p:sp>
      <p:sp>
        <p:nvSpPr>
          <p:cNvPr id="15" name="TextBox 14">
            <a:extLst>
              <a:ext uri="{FF2B5EF4-FFF2-40B4-BE49-F238E27FC236}">
                <a16:creationId xmlns:a16="http://schemas.microsoft.com/office/drawing/2014/main" id="{2591278C-47AE-E916-7DF5-5E1C6AC8C761}"/>
              </a:ext>
            </a:extLst>
          </p:cNvPr>
          <p:cNvSpPr txBox="1"/>
          <p:nvPr/>
        </p:nvSpPr>
        <p:spPr>
          <a:xfrm>
            <a:off x="0" y="10477"/>
            <a:ext cx="12192000" cy="584775"/>
          </a:xfrm>
          <a:prstGeom prst="rect">
            <a:avLst/>
          </a:prstGeom>
          <a:solidFill>
            <a:srgbClr val="002060"/>
          </a:solidFill>
          <a:scene3d>
            <a:camera prst="orthographicFront"/>
            <a:lightRig rig="threePt" dir="t"/>
          </a:scene3d>
          <a:sp3d>
            <a:bevelT/>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Core Features of a Center of Excellence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CoE</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p>
        </p:txBody>
      </p:sp>
      <p:pic>
        <p:nvPicPr>
          <p:cNvPr id="17" name="Picture 16">
            <a:extLst>
              <a:ext uri="{FF2B5EF4-FFF2-40B4-BE49-F238E27FC236}">
                <a16:creationId xmlns:a16="http://schemas.microsoft.com/office/drawing/2014/main" id="{59267944-33DC-E064-5D39-BD603CFAD766}"/>
              </a:ext>
            </a:extLst>
          </p:cNvPr>
          <p:cNvPicPr>
            <a:picLocks noChangeAspect="1"/>
          </p:cNvPicPr>
          <p:nvPr/>
        </p:nvPicPr>
        <p:blipFill>
          <a:blip r:embed="rId4"/>
          <a:srcRect l="5852" t="17185" b="14667"/>
          <a:stretch>
            <a:fillRect/>
          </a:stretch>
        </p:blipFill>
        <p:spPr>
          <a:xfrm>
            <a:off x="7282519" y="596736"/>
            <a:ext cx="1524557" cy="1103534"/>
          </a:xfrm>
          <a:prstGeom prst="rect">
            <a:avLst/>
          </a:prstGeom>
        </p:spPr>
      </p:pic>
      <p:pic>
        <p:nvPicPr>
          <p:cNvPr id="18" name="Picture 17">
            <a:extLst>
              <a:ext uri="{FF2B5EF4-FFF2-40B4-BE49-F238E27FC236}">
                <a16:creationId xmlns:a16="http://schemas.microsoft.com/office/drawing/2014/main" id="{8979403F-AD49-00CC-6AB9-0E891CB548B2}"/>
              </a:ext>
            </a:extLst>
          </p:cNvPr>
          <p:cNvPicPr>
            <a:picLocks noChangeAspect="1"/>
          </p:cNvPicPr>
          <p:nvPr/>
        </p:nvPicPr>
        <p:blipFill>
          <a:blip r:embed="rId5"/>
          <a:srcRect l="2358" t="3439" r="4396" b="3482"/>
          <a:stretch>
            <a:fillRect/>
          </a:stretch>
        </p:blipFill>
        <p:spPr>
          <a:xfrm>
            <a:off x="8807076" y="5313873"/>
            <a:ext cx="1535804" cy="1537516"/>
          </a:xfrm>
          <a:prstGeom prst="flowChartConnector">
            <a:avLst/>
          </a:prstGeom>
        </p:spPr>
      </p:pic>
      <p:pic>
        <p:nvPicPr>
          <p:cNvPr id="20" name="Picture 19">
            <a:extLst>
              <a:ext uri="{FF2B5EF4-FFF2-40B4-BE49-F238E27FC236}">
                <a16:creationId xmlns:a16="http://schemas.microsoft.com/office/drawing/2014/main" id="{B584A9C4-5619-CBDC-61B0-E8D7B7D3A0D2}"/>
              </a:ext>
            </a:extLst>
          </p:cNvPr>
          <p:cNvPicPr>
            <a:picLocks noChangeAspect="1"/>
          </p:cNvPicPr>
          <p:nvPr/>
        </p:nvPicPr>
        <p:blipFill>
          <a:blip r:embed="rId6"/>
          <a:stretch>
            <a:fillRect/>
          </a:stretch>
        </p:blipFill>
        <p:spPr>
          <a:xfrm>
            <a:off x="7894320" y="2991712"/>
            <a:ext cx="2092960" cy="1177290"/>
          </a:xfrm>
          <a:prstGeom prst="rect">
            <a:avLst/>
          </a:prstGeom>
        </p:spPr>
      </p:pic>
      <p:pic>
        <p:nvPicPr>
          <p:cNvPr id="21" name="Picture 20">
            <a:extLst>
              <a:ext uri="{FF2B5EF4-FFF2-40B4-BE49-F238E27FC236}">
                <a16:creationId xmlns:a16="http://schemas.microsoft.com/office/drawing/2014/main" id="{DEEA241D-9A4F-94B7-DE72-08113C664AC7}"/>
              </a:ext>
            </a:extLst>
          </p:cNvPr>
          <p:cNvPicPr>
            <a:picLocks noChangeAspect="1"/>
          </p:cNvPicPr>
          <p:nvPr/>
        </p:nvPicPr>
        <p:blipFill>
          <a:blip r:embed="rId7"/>
          <a:stretch>
            <a:fillRect/>
          </a:stretch>
        </p:blipFill>
        <p:spPr>
          <a:xfrm>
            <a:off x="1846264" y="1687499"/>
            <a:ext cx="1794995" cy="1218633"/>
          </a:xfrm>
          <a:prstGeom prst="rect">
            <a:avLst/>
          </a:prstGeom>
        </p:spPr>
      </p:pic>
    </p:spTree>
    <p:extLst>
      <p:ext uri="{BB962C8B-B14F-4D97-AF65-F5344CB8AC3E}">
        <p14:creationId xmlns:p14="http://schemas.microsoft.com/office/powerpoint/2010/main" val="3313969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anim calcmode="lin" valueType="num">
                                      <p:cBhvr>
                                        <p:cTn id="33" dur="500" fill="hold"/>
                                        <p:tgtEl>
                                          <p:spTgt spid="10"/>
                                        </p:tgtEl>
                                        <p:attrNameLst>
                                          <p:attrName>ppt_x</p:attrName>
                                        </p:attrNameLst>
                                      </p:cBhvr>
                                      <p:tavLst>
                                        <p:tav tm="0">
                                          <p:val>
                                            <p:strVal val="#ppt_x"/>
                                          </p:val>
                                        </p:tav>
                                        <p:tav tm="100000">
                                          <p:val>
                                            <p:strVal val="#ppt_x"/>
                                          </p:val>
                                        </p:tav>
                                      </p:tavLst>
                                    </p:anim>
                                    <p:anim calcmode="lin" valueType="num">
                                      <p:cBhvr>
                                        <p:cTn id="3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par>
                                <p:cTn id="42" presetID="53" presetClass="entr" presetSubtype="16"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8" grpId="0" animBg="1"/>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8">
            <a:extLst>
              <a:ext uri="{FF2B5EF4-FFF2-40B4-BE49-F238E27FC236}">
                <a16:creationId xmlns:a16="http://schemas.microsoft.com/office/drawing/2014/main" id="{EFC58FA7-318A-FFEF-E696-54725EC23D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56" r="3314"/>
          <a:stretch>
            <a:fillRect/>
          </a:stretch>
        </p:blipFill>
        <p:spPr bwMode="auto">
          <a:xfrm>
            <a:off x="8638933" y="722771"/>
            <a:ext cx="3553067" cy="233689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0C201577-F827-9884-62CB-FC5701553A7A}"/>
              </a:ext>
            </a:extLst>
          </p:cNvPr>
          <p:cNvSpPr>
            <a:spLocks noChangeArrowheads="1"/>
          </p:cNvSpPr>
          <p:nvPr/>
        </p:nvSpPr>
        <p:spPr bwMode="auto">
          <a:xfrm>
            <a:off x="147320" y="410585"/>
            <a:ext cx="8559800" cy="1200329"/>
          </a:xfrm>
          <a:prstGeom prst="rect">
            <a:avLst/>
          </a:prstGeom>
          <a:gradFill>
            <a:gsLst>
              <a:gs pos="6294">
                <a:schemeClr val="bg1"/>
              </a:gs>
              <a:gs pos="10000">
                <a:schemeClr val="accent4">
                  <a:lumMod val="20000"/>
                  <a:lumOff val="80000"/>
                </a:schemeClr>
              </a:gs>
              <a:gs pos="100000">
                <a:schemeClr val="bg1">
                  <a:shade val="100000"/>
                  <a:satMod val="115000"/>
                </a:schemeClr>
              </a:gs>
            </a:gsLst>
            <a:path path="circle">
              <a:fillToRect l="100000" t="100000"/>
            </a:path>
          </a:gra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800" b="1" i="0" u="none" strike="noStrike" cap="none" normalizeH="0" baseline="0" dirty="0">
                <a:ln>
                  <a:noFill/>
                </a:ln>
                <a:solidFill>
                  <a:schemeClr val="accent2">
                    <a:lumMod val="75000"/>
                  </a:schemeClr>
                </a:solidFill>
                <a:effectLst/>
                <a:latin typeface="Arial" panose="020B0604020202020204" pitchFamily="34" charset="0"/>
              </a:rPr>
              <a:t>⚙️ Enhanced Efficiency</a:t>
            </a:r>
            <a:endParaRPr kumimoji="0" lang="en-US" altLang="en-US" sz="1800" b="0" i="0" u="none" strike="noStrike" cap="none" normalizeH="0" baseline="0" dirty="0">
              <a:ln>
                <a:noFill/>
              </a:ln>
              <a:solidFill>
                <a:schemeClr val="accent2">
                  <a:lumMod val="75000"/>
                </a:schemeClr>
              </a:solidFill>
              <a:effectLst/>
              <a:latin typeface="Arial" panose="020B0604020202020204" pitchFamily="34" charset="0"/>
            </a:endParaRP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800" b="0" i="0" u="none" strike="noStrike" cap="none" normalizeH="0" baseline="0" dirty="0">
                <a:ln>
                  <a:noFill/>
                </a:ln>
                <a:solidFill>
                  <a:schemeClr val="tx1"/>
                </a:solidFill>
                <a:effectLst/>
                <a:latin typeface="Arial" panose="020B0604020202020204" pitchFamily="34" charset="0"/>
              </a:rPr>
              <a:t>Standardized processes streamline operations and reduce redundancies.</a:t>
            </a: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800" b="0" i="0" u="none" strike="noStrike" cap="none" normalizeH="0" baseline="0" dirty="0">
                <a:ln>
                  <a:noFill/>
                </a:ln>
                <a:solidFill>
                  <a:schemeClr val="tx1"/>
                </a:solidFill>
                <a:effectLst/>
                <a:latin typeface="Arial" panose="020B0604020202020204" pitchFamily="34" charset="0"/>
              </a:rPr>
              <a:t>Improves overall productivity and operational flow.</a:t>
            </a:r>
          </a:p>
        </p:txBody>
      </p:sp>
      <p:sp>
        <p:nvSpPr>
          <p:cNvPr id="2" name="TextBox 1">
            <a:extLst>
              <a:ext uri="{FF2B5EF4-FFF2-40B4-BE49-F238E27FC236}">
                <a16:creationId xmlns:a16="http://schemas.microsoft.com/office/drawing/2014/main" id="{709E9902-2A39-BEC9-02D2-6FBCF88CCC6F}"/>
              </a:ext>
            </a:extLst>
          </p:cNvPr>
          <p:cNvSpPr txBox="1"/>
          <p:nvPr/>
        </p:nvSpPr>
        <p:spPr>
          <a:xfrm>
            <a:off x="0" y="10477"/>
            <a:ext cx="12192000" cy="584775"/>
          </a:xfrm>
          <a:prstGeom prst="rect">
            <a:avLst/>
          </a:prstGeom>
          <a:solidFill>
            <a:srgbClr val="002060"/>
          </a:solidFill>
          <a:scene3d>
            <a:camera prst="orthographicFront"/>
            <a:lightRig rig="threePt" dir="t"/>
          </a:scene3d>
          <a:sp3d>
            <a:bevelT/>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Benefits of a Center of Excellence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CoE</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p>
        </p:txBody>
      </p:sp>
      <p:sp>
        <p:nvSpPr>
          <p:cNvPr id="10" name="TextBox 9">
            <a:extLst>
              <a:ext uri="{FF2B5EF4-FFF2-40B4-BE49-F238E27FC236}">
                <a16:creationId xmlns:a16="http://schemas.microsoft.com/office/drawing/2014/main" id="{CBB4E409-11C3-5BBC-163F-246CE48597DB}"/>
              </a:ext>
            </a:extLst>
          </p:cNvPr>
          <p:cNvSpPr txBox="1"/>
          <p:nvPr/>
        </p:nvSpPr>
        <p:spPr>
          <a:xfrm>
            <a:off x="3139440" y="5304231"/>
            <a:ext cx="8138160" cy="923330"/>
          </a:xfrm>
          <a:prstGeom prst="rect">
            <a:avLst/>
          </a:prstGeom>
          <a:gradFill>
            <a:gsLst>
              <a:gs pos="6294">
                <a:schemeClr val="bg1"/>
              </a:gs>
              <a:gs pos="10000">
                <a:schemeClr val="accent4">
                  <a:lumMod val="20000"/>
                  <a:lumOff val="80000"/>
                </a:schemeClr>
              </a:gs>
              <a:gs pos="100000">
                <a:schemeClr val="bg1">
                  <a:shade val="100000"/>
                  <a:satMod val="115000"/>
                </a:schemeClr>
              </a:gs>
            </a:gsLst>
            <a:path path="circle">
              <a:fillToRect l="100000" t="100000"/>
            </a:path>
          </a:gra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AutoNum type="arabicPeriod" startAt="5"/>
              <a:tabLst/>
            </a:pPr>
            <a:r>
              <a:rPr kumimoji="0" lang="en-US" altLang="en-US" sz="1800" b="1" i="0" u="none" strike="noStrike" cap="none" normalizeH="0" baseline="0" dirty="0">
                <a:ln>
                  <a:noFill/>
                </a:ln>
                <a:solidFill>
                  <a:schemeClr val="accent2">
                    <a:lumMod val="75000"/>
                  </a:schemeClr>
                </a:solidFill>
                <a:effectLst/>
                <a:latin typeface="Arial" panose="020B0604020202020204" pitchFamily="34" charset="0"/>
              </a:rPr>
              <a:t>🏆 Competitive Advantage</a:t>
            </a:r>
            <a:endParaRPr kumimoji="0" lang="en-US" altLang="en-US" sz="1800" b="0" i="0" u="none" strike="noStrike" cap="none" normalizeH="0" baseline="0" dirty="0">
              <a:ln>
                <a:noFill/>
              </a:ln>
              <a:solidFill>
                <a:schemeClr val="accent2">
                  <a:lumMod val="75000"/>
                </a:schemeClr>
              </a:solidFill>
              <a:effectLst/>
              <a:latin typeface="Arial" panose="020B0604020202020204" pitchFamily="34" charset="0"/>
            </a:endParaRP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800" b="0" i="0" u="none" strike="noStrike" cap="none" normalizeH="0" baseline="0" dirty="0">
                <a:ln>
                  <a:noFill/>
                </a:ln>
                <a:solidFill>
                  <a:schemeClr val="tx1"/>
                </a:solidFill>
                <a:effectLst/>
                <a:latin typeface="Arial" panose="020B0604020202020204" pitchFamily="34" charset="0"/>
              </a:rPr>
              <a:t>Continuous innovation and improvement strengthen market position.</a:t>
            </a: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800" b="0" i="0" u="none" strike="noStrike" cap="none" normalizeH="0" baseline="0" dirty="0">
                <a:ln>
                  <a:noFill/>
                </a:ln>
                <a:solidFill>
                  <a:schemeClr val="tx1"/>
                </a:solidFill>
                <a:effectLst/>
                <a:latin typeface="Arial" panose="020B0604020202020204" pitchFamily="34" charset="0"/>
              </a:rPr>
              <a:t>Keeps the organization agile and responsive to industry changes.</a:t>
            </a:r>
          </a:p>
        </p:txBody>
      </p:sp>
      <p:sp>
        <p:nvSpPr>
          <p:cNvPr id="12" name="TextBox 11">
            <a:extLst>
              <a:ext uri="{FF2B5EF4-FFF2-40B4-BE49-F238E27FC236}">
                <a16:creationId xmlns:a16="http://schemas.microsoft.com/office/drawing/2014/main" id="{1C34A591-2FAB-A34B-75C5-7D014206DEED}"/>
              </a:ext>
            </a:extLst>
          </p:cNvPr>
          <p:cNvSpPr txBox="1"/>
          <p:nvPr/>
        </p:nvSpPr>
        <p:spPr>
          <a:xfrm>
            <a:off x="388620" y="1951672"/>
            <a:ext cx="8318500" cy="923330"/>
          </a:xfrm>
          <a:prstGeom prst="rect">
            <a:avLst/>
          </a:prstGeom>
          <a:gradFill>
            <a:gsLst>
              <a:gs pos="6294">
                <a:schemeClr val="bg1"/>
              </a:gs>
              <a:gs pos="10000">
                <a:schemeClr val="accent6">
                  <a:lumMod val="40000"/>
                  <a:lumOff val="60000"/>
                </a:schemeClr>
              </a:gs>
              <a:gs pos="100000">
                <a:schemeClr val="bg1">
                  <a:shade val="100000"/>
                  <a:satMod val="115000"/>
                </a:schemeClr>
              </a:gs>
            </a:gsLst>
            <a:path path="circle">
              <a:fillToRect l="100000" t="100000"/>
            </a:path>
          </a:gra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1800" b="1" i="0" u="none" strike="noStrike" cap="none" normalizeH="0" baseline="0" dirty="0">
                <a:ln>
                  <a:noFill/>
                </a:ln>
                <a:solidFill>
                  <a:schemeClr val="accent2">
                    <a:lumMod val="75000"/>
                  </a:schemeClr>
                </a:solidFill>
                <a:effectLst/>
                <a:latin typeface="Arial" panose="020B0604020202020204" pitchFamily="34" charset="0"/>
              </a:rPr>
              <a:t>✅ Improved Quality</a:t>
            </a:r>
            <a:endParaRPr kumimoji="0" lang="en-US" altLang="en-US" sz="1800" b="0" i="0" u="none" strike="noStrike" cap="none" normalizeH="0" baseline="0" dirty="0">
              <a:ln>
                <a:noFill/>
              </a:ln>
              <a:solidFill>
                <a:schemeClr val="accent2">
                  <a:lumMod val="75000"/>
                </a:schemeClr>
              </a:solidFill>
              <a:effectLst/>
              <a:latin typeface="Arial" panose="020B0604020202020204" pitchFamily="34" charset="0"/>
            </a:endParaRP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800" b="0" i="0" u="none" strike="noStrike" cap="none" normalizeH="0" baseline="0" dirty="0">
                <a:ln>
                  <a:noFill/>
                </a:ln>
                <a:solidFill>
                  <a:schemeClr val="tx1"/>
                </a:solidFill>
                <a:effectLst/>
                <a:latin typeface="Arial" panose="020B0604020202020204" pitchFamily="34" charset="0"/>
              </a:rPr>
              <a:t>Consistent application of best practices ensures high-quality outcomes.</a:t>
            </a: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800" b="0" i="0" u="none" strike="noStrike" cap="none" normalizeH="0" baseline="0" dirty="0">
                <a:ln>
                  <a:noFill/>
                </a:ln>
                <a:solidFill>
                  <a:schemeClr val="tx1"/>
                </a:solidFill>
                <a:effectLst/>
                <a:latin typeface="Arial" panose="020B0604020202020204" pitchFamily="34" charset="0"/>
              </a:rPr>
              <a:t>Enhances organizational reputation and customer satisfaction.</a:t>
            </a:r>
          </a:p>
        </p:txBody>
      </p:sp>
      <p:sp>
        <p:nvSpPr>
          <p:cNvPr id="14" name="TextBox 13">
            <a:extLst>
              <a:ext uri="{FF2B5EF4-FFF2-40B4-BE49-F238E27FC236}">
                <a16:creationId xmlns:a16="http://schemas.microsoft.com/office/drawing/2014/main" id="{B5DED91A-B2B2-3FFE-8BB0-456946A60A4E}"/>
              </a:ext>
            </a:extLst>
          </p:cNvPr>
          <p:cNvSpPr txBox="1"/>
          <p:nvPr/>
        </p:nvSpPr>
        <p:spPr>
          <a:xfrm>
            <a:off x="950387" y="3059667"/>
            <a:ext cx="8025130" cy="923330"/>
          </a:xfrm>
          <a:prstGeom prst="rect">
            <a:avLst/>
          </a:prstGeom>
          <a:gradFill>
            <a:gsLst>
              <a:gs pos="6294">
                <a:schemeClr val="bg1"/>
              </a:gs>
              <a:gs pos="10000">
                <a:schemeClr val="accent4">
                  <a:lumMod val="20000"/>
                  <a:lumOff val="80000"/>
                </a:schemeClr>
              </a:gs>
              <a:gs pos="100000">
                <a:schemeClr val="bg1">
                  <a:shade val="100000"/>
                  <a:satMod val="115000"/>
                </a:schemeClr>
              </a:gs>
            </a:gsLst>
            <a:path path="circle">
              <a:fillToRect l="100000" t="100000"/>
            </a:path>
          </a:gra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1800" b="1" i="0" u="none" strike="noStrike" cap="none" normalizeH="0" baseline="0" dirty="0">
                <a:ln>
                  <a:noFill/>
                </a:ln>
                <a:solidFill>
                  <a:schemeClr val="accent2">
                    <a:lumMod val="75000"/>
                  </a:schemeClr>
                </a:solidFill>
                <a:effectLst/>
                <a:latin typeface="Arial" panose="020B0604020202020204" pitchFamily="34" charset="0"/>
              </a:rPr>
              <a:t>💰 Cost Savings</a:t>
            </a:r>
            <a:endParaRPr kumimoji="0" lang="en-US" altLang="en-US" sz="1800" b="0" i="0" u="none" strike="noStrike" cap="none" normalizeH="0" baseline="0" dirty="0">
              <a:ln>
                <a:noFill/>
              </a:ln>
              <a:solidFill>
                <a:schemeClr val="accent2">
                  <a:lumMod val="75000"/>
                </a:schemeClr>
              </a:solidFill>
              <a:effectLst/>
              <a:latin typeface="Arial" panose="020B0604020202020204" pitchFamily="34" charset="0"/>
            </a:endParaRP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800" b="0" i="0" u="none" strike="noStrike" cap="none" normalizeH="0" baseline="0" dirty="0">
                <a:ln>
                  <a:noFill/>
                </a:ln>
                <a:solidFill>
                  <a:schemeClr val="tx1"/>
                </a:solidFill>
                <a:effectLst/>
                <a:latin typeface="Arial" panose="020B0604020202020204" pitchFamily="34" charset="0"/>
              </a:rPr>
              <a:t>Optimized resource utilization and process efficiency minimize waste.</a:t>
            </a: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800" b="0" i="0" u="none" strike="noStrike" cap="none" normalizeH="0" baseline="0" dirty="0">
                <a:ln>
                  <a:noFill/>
                </a:ln>
                <a:solidFill>
                  <a:schemeClr val="tx1"/>
                </a:solidFill>
                <a:effectLst/>
                <a:latin typeface="Arial" panose="020B0604020202020204" pitchFamily="34" charset="0"/>
              </a:rPr>
              <a:t>Leads to measurable financial savings across projects.</a:t>
            </a:r>
          </a:p>
        </p:txBody>
      </p:sp>
      <p:sp>
        <p:nvSpPr>
          <p:cNvPr id="16" name="TextBox 15">
            <a:extLst>
              <a:ext uri="{FF2B5EF4-FFF2-40B4-BE49-F238E27FC236}">
                <a16:creationId xmlns:a16="http://schemas.microsoft.com/office/drawing/2014/main" id="{AA3AB80E-F104-BBDE-E0B1-3BB50FA371DB}"/>
              </a:ext>
            </a:extLst>
          </p:cNvPr>
          <p:cNvSpPr txBox="1"/>
          <p:nvPr/>
        </p:nvSpPr>
        <p:spPr>
          <a:xfrm>
            <a:off x="1635759" y="4231423"/>
            <a:ext cx="8813800" cy="923330"/>
          </a:xfrm>
          <a:prstGeom prst="rect">
            <a:avLst/>
          </a:prstGeom>
          <a:gradFill>
            <a:gsLst>
              <a:gs pos="6294">
                <a:schemeClr val="bg1"/>
              </a:gs>
              <a:gs pos="10000">
                <a:schemeClr val="accent6">
                  <a:lumMod val="40000"/>
                  <a:lumOff val="60000"/>
                </a:schemeClr>
              </a:gs>
              <a:gs pos="100000">
                <a:schemeClr val="bg1">
                  <a:shade val="100000"/>
                  <a:satMod val="115000"/>
                </a:schemeClr>
              </a:gs>
            </a:gsLst>
            <a:path path="circle">
              <a:fillToRect l="100000" t="100000"/>
            </a:path>
          </a:gra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en-US" altLang="en-US" sz="1800" b="1" i="0" u="none" strike="noStrike" cap="none" normalizeH="0" baseline="0" dirty="0">
                <a:ln>
                  <a:noFill/>
                </a:ln>
                <a:solidFill>
                  <a:schemeClr val="accent2">
                    <a:lumMod val="75000"/>
                  </a:schemeClr>
                </a:solidFill>
                <a:effectLst/>
                <a:latin typeface="Arial" panose="020B0604020202020204" pitchFamily="34" charset="0"/>
              </a:rPr>
              <a:t>⏩ Faster Time-to-Market</a:t>
            </a:r>
            <a:endParaRPr kumimoji="0" lang="en-US" altLang="en-US" sz="1800" b="0" i="0" u="none" strike="noStrike" cap="none" normalizeH="0" baseline="0" dirty="0">
              <a:ln>
                <a:noFill/>
              </a:ln>
              <a:solidFill>
                <a:schemeClr val="accent2">
                  <a:lumMod val="75000"/>
                </a:schemeClr>
              </a:solidFill>
              <a:effectLst/>
              <a:latin typeface="Arial" panose="020B0604020202020204" pitchFamily="34" charset="0"/>
            </a:endParaRP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800" b="0" i="0" u="none" strike="noStrike" cap="none" normalizeH="0" baseline="0" dirty="0">
                <a:ln>
                  <a:noFill/>
                </a:ln>
                <a:solidFill>
                  <a:schemeClr val="tx1"/>
                </a:solidFill>
                <a:effectLst/>
                <a:latin typeface="Arial" panose="020B0604020202020204" pitchFamily="34" charset="0"/>
              </a:rPr>
              <a:t>Standardized workflows and ready-to-use best practices speed up execution.</a:t>
            </a: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800" b="0" i="0" u="none" strike="noStrike" cap="none" normalizeH="0" baseline="0" dirty="0">
                <a:ln>
                  <a:noFill/>
                </a:ln>
                <a:solidFill>
                  <a:schemeClr val="tx1"/>
                </a:solidFill>
                <a:effectLst/>
                <a:latin typeface="Arial" panose="020B0604020202020204" pitchFamily="34" charset="0"/>
              </a:rPr>
              <a:t>Enables quicker delivery of products and services.</a:t>
            </a:r>
          </a:p>
        </p:txBody>
      </p:sp>
      <p:pic>
        <p:nvPicPr>
          <p:cNvPr id="17" name="Picture 16">
            <a:extLst>
              <a:ext uri="{FF2B5EF4-FFF2-40B4-BE49-F238E27FC236}">
                <a16:creationId xmlns:a16="http://schemas.microsoft.com/office/drawing/2014/main" id="{08752F5B-1325-D3A5-024A-7C2D147860A4}"/>
              </a:ext>
            </a:extLst>
          </p:cNvPr>
          <p:cNvPicPr>
            <a:picLocks noChangeAspect="1"/>
          </p:cNvPicPr>
          <p:nvPr/>
        </p:nvPicPr>
        <p:blipFill>
          <a:blip r:embed="rId3"/>
          <a:stretch>
            <a:fillRect/>
          </a:stretch>
        </p:blipFill>
        <p:spPr>
          <a:xfrm>
            <a:off x="0" y="5211898"/>
            <a:ext cx="3139440" cy="1569720"/>
          </a:xfrm>
          <a:prstGeom prst="rect">
            <a:avLst/>
          </a:prstGeom>
        </p:spPr>
      </p:pic>
    </p:spTree>
    <p:extLst>
      <p:ext uri="{BB962C8B-B14F-4D97-AF65-F5344CB8AC3E}">
        <p14:creationId xmlns:p14="http://schemas.microsoft.com/office/powerpoint/2010/main" val="1736766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40A26F-4229-9F53-0913-F07487E6C3E7}"/>
              </a:ext>
            </a:extLst>
          </p:cNvPr>
          <p:cNvPicPr>
            <a:picLocks noChangeAspect="1"/>
          </p:cNvPicPr>
          <p:nvPr/>
        </p:nvPicPr>
        <p:blipFill rotWithShape="1">
          <a:blip r:embed="rId2">
            <a:extLst>
              <a:ext uri="{28A0092B-C50C-407E-A947-70E740481C1C}">
                <a14:useLocalDpi xmlns:a14="http://schemas.microsoft.com/office/drawing/2010/main" val="0"/>
              </a:ext>
            </a:extLst>
          </a:blip>
          <a:srcRect l="9082" t="21926" r="31263" b="24795"/>
          <a:stretch/>
        </p:blipFill>
        <p:spPr>
          <a:xfrm>
            <a:off x="0" y="895503"/>
            <a:ext cx="11282289" cy="4764539"/>
          </a:xfrm>
          <a:prstGeom prst="rect">
            <a:avLst/>
          </a:prstGeom>
        </p:spPr>
      </p:pic>
      <p:sp>
        <p:nvSpPr>
          <p:cNvPr id="8" name="TextBox 7">
            <a:extLst>
              <a:ext uri="{FF2B5EF4-FFF2-40B4-BE49-F238E27FC236}">
                <a16:creationId xmlns:a16="http://schemas.microsoft.com/office/drawing/2014/main" id="{2BED49D1-2F0F-D0BB-8CF1-5367B44B7864}"/>
              </a:ext>
            </a:extLst>
          </p:cNvPr>
          <p:cNvSpPr txBox="1"/>
          <p:nvPr/>
        </p:nvSpPr>
        <p:spPr>
          <a:xfrm>
            <a:off x="3714617" y="6083807"/>
            <a:ext cx="4519552" cy="338554"/>
          </a:xfrm>
          <a:prstGeom prst="rect">
            <a:avLst/>
          </a:prstGeom>
          <a:noFill/>
        </p:spPr>
        <p:txBody>
          <a:bodyPr wrap="square">
            <a:spAutoFit/>
          </a:bodyPr>
          <a:lstStyle/>
          <a:p>
            <a:pPr algn="ctr"/>
            <a:r>
              <a:rPr lang="en-US" sz="1600" i="1" dirty="0">
                <a:solidFill>
                  <a:srgbClr val="0000FF"/>
                </a:solidFill>
              </a:rPr>
              <a:t>https://doi.org/10.1136/bmjopen-2021-050419</a:t>
            </a:r>
          </a:p>
        </p:txBody>
      </p:sp>
      <p:sp>
        <p:nvSpPr>
          <p:cNvPr id="9" name="TextBox 8">
            <a:extLst>
              <a:ext uri="{FF2B5EF4-FFF2-40B4-BE49-F238E27FC236}">
                <a16:creationId xmlns:a16="http://schemas.microsoft.com/office/drawing/2014/main" id="{E7AD8887-5880-2430-89CA-FFC782FC19B3}"/>
              </a:ext>
            </a:extLst>
          </p:cNvPr>
          <p:cNvSpPr txBox="1"/>
          <p:nvPr/>
        </p:nvSpPr>
        <p:spPr>
          <a:xfrm>
            <a:off x="0" y="10477"/>
            <a:ext cx="12192000" cy="584775"/>
          </a:xfrm>
          <a:prstGeom prst="rect">
            <a:avLst/>
          </a:prstGeom>
          <a:solidFill>
            <a:srgbClr val="002060"/>
          </a:solidFill>
          <a:scene3d>
            <a:camera prst="orthographicFront"/>
            <a:lightRig rig="threePt" dir="t"/>
          </a:scene3d>
          <a:sp3d>
            <a:bevelT/>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Essential foundations of a Center of Excellence</a:t>
            </a:r>
          </a:p>
        </p:txBody>
      </p:sp>
    </p:spTree>
    <p:extLst>
      <p:ext uri="{BB962C8B-B14F-4D97-AF65-F5344CB8AC3E}">
        <p14:creationId xmlns:p14="http://schemas.microsoft.com/office/powerpoint/2010/main" val="3720855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38F02E-5DB6-3816-CD05-AD4AD222DCA9}"/>
              </a:ext>
            </a:extLst>
          </p:cNvPr>
          <p:cNvPicPr>
            <a:picLocks noChangeAspect="1"/>
          </p:cNvPicPr>
          <p:nvPr/>
        </p:nvPicPr>
        <p:blipFill>
          <a:blip r:embed="rId2"/>
          <a:stretch>
            <a:fillRect/>
          </a:stretch>
        </p:blipFill>
        <p:spPr>
          <a:xfrm>
            <a:off x="1584889" y="2136371"/>
            <a:ext cx="9022221" cy="4721629"/>
          </a:xfrm>
          <a:prstGeom prst="flowChartAlternateProcess">
            <a:avLst/>
          </a:prstGeom>
        </p:spPr>
      </p:pic>
      <p:sp>
        <p:nvSpPr>
          <p:cNvPr id="3" name="TextBox 2">
            <a:extLst>
              <a:ext uri="{FF2B5EF4-FFF2-40B4-BE49-F238E27FC236}">
                <a16:creationId xmlns:a16="http://schemas.microsoft.com/office/drawing/2014/main" id="{DFBE62CF-7970-5138-F16E-ED67D1FFC65D}"/>
              </a:ext>
            </a:extLst>
          </p:cNvPr>
          <p:cNvSpPr txBox="1"/>
          <p:nvPr/>
        </p:nvSpPr>
        <p:spPr>
          <a:xfrm>
            <a:off x="0" y="0"/>
            <a:ext cx="12192000" cy="769441"/>
          </a:xfrm>
          <a:prstGeom prst="rect">
            <a:avLst/>
          </a:prstGeom>
          <a:solidFill>
            <a:srgbClr val="002060"/>
          </a:solidFill>
          <a:effectLst>
            <a:glow rad="101600">
              <a:schemeClr val="accent4">
                <a:satMod val="175000"/>
                <a:alpha val="40000"/>
              </a:schemeClr>
            </a:glow>
          </a:effectLst>
          <a:scene3d>
            <a:camera prst="orthographicFront"/>
            <a:lightRig rig="threePt" dir="t"/>
          </a:scene3d>
          <a:sp3d>
            <a:bevelT/>
          </a:sp3d>
        </p:spPr>
        <p:txBody>
          <a:bodyPr wrap="square">
            <a:spAutoFit/>
          </a:bodyPr>
          <a:lstStyle/>
          <a:p>
            <a:pPr algn="ctr"/>
            <a:r>
              <a:rPr lang="en-US" sz="4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Funding Pathways to Establish a </a:t>
            </a:r>
            <a:r>
              <a:rPr lang="en-US" sz="4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CoE</a:t>
            </a:r>
            <a:endParaRPr lang="en-US" sz="4400" b="1" dirty="0">
              <a:solidFill>
                <a:srgbClr val="FFFF00"/>
              </a:solidFill>
            </a:endParaRPr>
          </a:p>
        </p:txBody>
      </p:sp>
      <p:sp>
        <p:nvSpPr>
          <p:cNvPr id="5" name="Flowchart: Alternate Process 4">
            <a:extLst>
              <a:ext uri="{FF2B5EF4-FFF2-40B4-BE49-F238E27FC236}">
                <a16:creationId xmlns:a16="http://schemas.microsoft.com/office/drawing/2014/main" id="{7E36F12B-EA9B-A5A7-D3B3-5E3917EDC28B}"/>
              </a:ext>
            </a:extLst>
          </p:cNvPr>
          <p:cNvSpPr/>
          <p:nvPr/>
        </p:nvSpPr>
        <p:spPr>
          <a:xfrm>
            <a:off x="116376" y="1080657"/>
            <a:ext cx="3923608" cy="830997"/>
          </a:xfrm>
          <a:prstGeom prst="flowChartAlternateProcess">
            <a:avLst/>
          </a:prstGeom>
          <a:noFill/>
          <a:ln w="28575">
            <a:solidFill>
              <a:schemeClr val="accent2">
                <a:lumMod val="75000"/>
              </a:schemeClr>
            </a:solidFill>
          </a:ln>
          <a:effectLst>
            <a:glow rad="101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Government</a:t>
            </a:r>
          </a:p>
        </p:txBody>
      </p:sp>
      <p:sp>
        <p:nvSpPr>
          <p:cNvPr id="6" name="Flowchart: Alternate Process 5">
            <a:extLst>
              <a:ext uri="{FF2B5EF4-FFF2-40B4-BE49-F238E27FC236}">
                <a16:creationId xmlns:a16="http://schemas.microsoft.com/office/drawing/2014/main" id="{BA607749-2008-0E9A-0EC7-A2E616F8F311}"/>
              </a:ext>
            </a:extLst>
          </p:cNvPr>
          <p:cNvSpPr/>
          <p:nvPr/>
        </p:nvSpPr>
        <p:spPr>
          <a:xfrm>
            <a:off x="4192384" y="1080656"/>
            <a:ext cx="3923608" cy="830997"/>
          </a:xfrm>
          <a:prstGeom prst="flowChartAlternateProcess">
            <a:avLst/>
          </a:prstGeom>
          <a:noFill/>
          <a:ln w="28575">
            <a:solidFill>
              <a:schemeClr val="accent2">
                <a:lumMod val="75000"/>
              </a:schemeClr>
            </a:solidFill>
          </a:ln>
          <a:effectLst>
            <a:glow rad="101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International</a:t>
            </a:r>
          </a:p>
        </p:txBody>
      </p:sp>
      <p:sp>
        <p:nvSpPr>
          <p:cNvPr id="7" name="Flowchart: Alternate Process 6">
            <a:extLst>
              <a:ext uri="{FF2B5EF4-FFF2-40B4-BE49-F238E27FC236}">
                <a16:creationId xmlns:a16="http://schemas.microsoft.com/office/drawing/2014/main" id="{009F71A5-4EBB-709A-7E1D-8880E14B8E53}"/>
              </a:ext>
            </a:extLst>
          </p:cNvPr>
          <p:cNvSpPr/>
          <p:nvPr/>
        </p:nvSpPr>
        <p:spPr>
          <a:xfrm>
            <a:off x="8268392" y="1080656"/>
            <a:ext cx="3923608" cy="830997"/>
          </a:xfrm>
          <a:prstGeom prst="flowChartAlternateProcess">
            <a:avLst/>
          </a:prstGeom>
          <a:noFill/>
          <a:ln w="28575">
            <a:solidFill>
              <a:schemeClr val="accent2">
                <a:lumMod val="75000"/>
              </a:schemeClr>
            </a:solidFill>
          </a:ln>
          <a:effectLst>
            <a:glow rad="101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Private/Industry</a:t>
            </a:r>
          </a:p>
        </p:txBody>
      </p:sp>
    </p:spTree>
    <p:extLst>
      <p:ext uri="{BB962C8B-B14F-4D97-AF65-F5344CB8AC3E}">
        <p14:creationId xmlns:p14="http://schemas.microsoft.com/office/powerpoint/2010/main" val="2697281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FE6123-9221-C439-064D-364DEB294404}"/>
              </a:ext>
            </a:extLst>
          </p:cNvPr>
          <p:cNvSpPr>
            <a:spLocks noChangeArrowheads="1"/>
          </p:cNvSpPr>
          <p:nvPr/>
        </p:nvSpPr>
        <p:spPr bwMode="auto">
          <a:xfrm>
            <a:off x="0" y="46141"/>
            <a:ext cx="12192000" cy="2616101"/>
          </a:xfrm>
          <a:prstGeom prst="rect">
            <a:avLst/>
          </a:prstGeom>
          <a:noFill/>
          <a:ln w="9525">
            <a:solidFill>
              <a:srgbClr val="00FF00"/>
            </a:solidFill>
            <a:miter lim="800000"/>
            <a:headEnd/>
            <a:tailEnd/>
          </a:ln>
          <a:effectLst>
            <a:glow rad="635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chemeClr val="accent2">
                    <a:lumMod val="75000"/>
                  </a:schemeClr>
                </a:solidFill>
                <a:latin typeface="Arial" panose="020B0604020202020204" pitchFamily="34" charset="0"/>
              </a:rPr>
              <a:t>National Funding Agencies:</a:t>
            </a:r>
            <a:r>
              <a:rPr kumimoji="0" lang="en-US" altLang="en-US" sz="2000" b="0" i="0" u="none" strike="noStrike" cap="none" normalizeH="0" baseline="0" dirty="0">
                <a:ln>
                  <a:noFill/>
                </a:ln>
                <a:solidFill>
                  <a:schemeClr val="accent2">
                    <a:lumMod val="75000"/>
                  </a:schemeClr>
                </a:solidFill>
                <a:latin typeface="Arial" panose="020B0604020202020204" pitchFamily="34" charset="0"/>
              </a:rPr>
              <a:t> </a:t>
            </a:r>
            <a:r>
              <a:rPr kumimoji="0" lang="en-US" altLang="en-US" sz="2400" b="1" i="0" u="none" strike="noStrike" cap="none" normalizeH="0" baseline="0" dirty="0">
                <a:ln>
                  <a:noFill/>
                </a:ln>
                <a:solidFill>
                  <a:schemeClr val="tx1"/>
                </a:solidFill>
                <a:latin typeface="Arial" panose="020B0604020202020204" pitchFamily="34" charset="0"/>
              </a:rPr>
              <a:t>DST, DBT, CSIR, UGC, ICSSR, ICMR, </a:t>
            </a:r>
            <a:r>
              <a:rPr kumimoji="0" lang="en-US" altLang="en-US" sz="2400" b="1" i="0" u="none" strike="noStrike" cap="none" normalizeH="0" baseline="0" dirty="0" err="1">
                <a:ln>
                  <a:noFill/>
                </a:ln>
                <a:solidFill>
                  <a:schemeClr val="tx1"/>
                </a:solidFill>
                <a:latin typeface="Arial" panose="020B0604020202020204" pitchFamily="34" charset="0"/>
              </a:rPr>
              <a:t>MoES</a:t>
            </a:r>
            <a:r>
              <a:rPr kumimoji="0" lang="en-US" altLang="en-US" sz="2400" b="1" i="0" u="none" strike="noStrike" cap="none" normalizeH="0" baseline="0" dirty="0">
                <a:ln>
                  <a:noFill/>
                </a:ln>
                <a:solidFill>
                  <a:schemeClr val="tx1"/>
                </a:solidFill>
                <a:latin typeface="Arial" panose="020B0604020202020204" pitchFamily="34" charset="0"/>
              </a:rPr>
              <a:t>, SERB</a:t>
            </a:r>
            <a:endParaRPr kumimoji="0" lang="en-US" altLang="en-US" sz="2000" b="1" i="0" u="none" strike="noStrike" cap="none" normalizeH="0" baseline="0" dirty="0">
              <a:ln>
                <a:noFill/>
              </a:ln>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chemeClr val="accent2">
                    <a:lumMod val="75000"/>
                  </a:schemeClr>
                </a:solidFill>
                <a:latin typeface="Arial" panose="020B0604020202020204" pitchFamily="34" charset="0"/>
              </a:rPr>
              <a:t>Special Programs:</a:t>
            </a:r>
            <a:endParaRPr kumimoji="0" lang="en-US" altLang="en-US" sz="2000" b="0" i="0" u="none" strike="noStrike" cap="none" normalizeH="0" baseline="0" dirty="0">
              <a:ln>
                <a:noFill/>
              </a:ln>
              <a:solidFill>
                <a:schemeClr val="accent2">
                  <a:lumMod val="75000"/>
                </a:schemeClr>
              </a:solidFill>
              <a:latin typeface="Arial" panose="020B0604020202020204" pitchFamily="34" charset="0"/>
            </a:endParaRPr>
          </a:p>
          <a:p>
            <a:pPr marL="800100" marR="0" lvl="1"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000" b="0" i="0" u="none" strike="noStrike" cap="none" normalizeH="0" baseline="0" dirty="0">
                <a:ln>
                  <a:noFill/>
                </a:ln>
                <a:solidFill>
                  <a:schemeClr val="tx1"/>
                </a:solidFill>
                <a:latin typeface="Arial" panose="020B0604020202020204" pitchFamily="34" charset="0"/>
              </a:rPr>
              <a:t>“Institutions of Eminence”</a:t>
            </a:r>
          </a:p>
          <a:p>
            <a:pPr marL="800100" marR="0" lvl="1"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000" b="0" i="0" u="none" strike="noStrike" cap="none" normalizeH="0" baseline="0" dirty="0">
                <a:ln>
                  <a:noFill/>
                </a:ln>
                <a:solidFill>
                  <a:schemeClr val="tx1"/>
                </a:solidFill>
                <a:latin typeface="Arial" panose="020B0604020202020204" pitchFamily="34" charset="0"/>
              </a:rPr>
              <a:t>National Centres of Excellence (</a:t>
            </a:r>
            <a:r>
              <a:rPr kumimoji="0" lang="en-US" altLang="en-US" sz="2000" b="0" i="0" u="none" strike="noStrike" cap="none" normalizeH="0" baseline="0" dirty="0" err="1">
                <a:ln>
                  <a:noFill/>
                </a:ln>
                <a:solidFill>
                  <a:schemeClr val="tx1"/>
                </a:solidFill>
                <a:latin typeface="Arial" panose="020B0604020202020204" pitchFamily="34" charset="0"/>
              </a:rPr>
              <a:t>NCoE</a:t>
            </a:r>
            <a:r>
              <a:rPr kumimoji="0" lang="en-US" altLang="en-US" sz="2000" b="0" i="0" u="none" strike="noStrike" cap="none" normalizeH="0" baseline="0" dirty="0">
                <a:ln>
                  <a:noFill/>
                </a:ln>
                <a:solidFill>
                  <a:schemeClr val="tx1"/>
                </a:solidFill>
                <a:latin typeface="Arial" panose="020B0604020202020204" pitchFamily="34" charset="0"/>
              </a:rPr>
              <a:t>)</a:t>
            </a:r>
          </a:p>
          <a:p>
            <a:pPr marL="800100" marR="0" lvl="1"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000" b="0" i="0" u="none" strike="noStrike" cap="none" normalizeH="0" baseline="0" dirty="0">
                <a:ln>
                  <a:noFill/>
                </a:ln>
                <a:solidFill>
                  <a:schemeClr val="tx1"/>
                </a:solidFill>
                <a:latin typeface="Arial" panose="020B0604020202020204" pitchFamily="34" charset="0"/>
              </a:rPr>
              <a:t>Sector-specific initiatives (e.g., energy, nanoscience, AI)</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chemeClr val="accent2">
                    <a:lumMod val="75000"/>
                  </a:schemeClr>
                </a:solidFill>
                <a:latin typeface="Arial" panose="020B0604020202020204" pitchFamily="34" charset="0"/>
              </a:rPr>
              <a:t>Key Steps:</a:t>
            </a:r>
            <a:endParaRPr kumimoji="0" lang="en-US" altLang="en-US" sz="2000" b="0" i="0" u="none" strike="noStrike" cap="none" normalizeH="0" baseline="0" dirty="0">
              <a:ln>
                <a:noFill/>
              </a:ln>
              <a:solidFill>
                <a:schemeClr val="accent2">
                  <a:lumMod val="75000"/>
                </a:schemeClr>
              </a:solidFill>
              <a:latin typeface="Arial" panose="020B0604020202020204" pitchFamily="34" charset="0"/>
            </a:endParaRPr>
          </a:p>
          <a:p>
            <a:pPr marL="800100" marR="0" lvl="1"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000" b="0" i="0" u="none" strike="noStrike" cap="none" normalizeH="0" baseline="0" dirty="0">
                <a:ln>
                  <a:noFill/>
                </a:ln>
                <a:solidFill>
                  <a:schemeClr val="tx1"/>
                </a:solidFill>
                <a:latin typeface="Arial" panose="020B0604020202020204" pitchFamily="34" charset="0"/>
              </a:rPr>
              <a:t>Proposal submission following government call</a:t>
            </a:r>
          </a:p>
          <a:p>
            <a:pPr marL="800100" marR="0" lvl="1"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000" b="0" i="0" u="none" strike="noStrike" cap="none" normalizeH="0" baseline="0" dirty="0">
                <a:ln>
                  <a:noFill/>
                </a:ln>
                <a:solidFill>
                  <a:schemeClr val="tx1"/>
                </a:solidFill>
                <a:latin typeface="Arial" panose="020B0604020202020204" pitchFamily="34" charset="0"/>
              </a:rPr>
              <a:t>Demonstrate research excellence, infrastructure, and societal impact</a:t>
            </a:r>
          </a:p>
        </p:txBody>
      </p:sp>
      <p:sp>
        <p:nvSpPr>
          <p:cNvPr id="4" name="TextBox 3">
            <a:extLst>
              <a:ext uri="{FF2B5EF4-FFF2-40B4-BE49-F238E27FC236}">
                <a16:creationId xmlns:a16="http://schemas.microsoft.com/office/drawing/2014/main" id="{AC990462-FAAE-37FB-E771-26A6EBD2847C}"/>
              </a:ext>
            </a:extLst>
          </p:cNvPr>
          <p:cNvSpPr txBox="1"/>
          <p:nvPr/>
        </p:nvSpPr>
        <p:spPr>
          <a:xfrm>
            <a:off x="1335717" y="2689268"/>
            <a:ext cx="10374283" cy="2400657"/>
          </a:xfrm>
          <a:prstGeom prst="rect">
            <a:avLst/>
          </a:prstGeom>
          <a:noFill/>
          <a:ln w="28575">
            <a:noFill/>
          </a:ln>
          <a:effectLst>
            <a:glow rad="63500">
              <a:schemeClr val="accent4">
                <a:satMod val="175000"/>
                <a:alpha val="40000"/>
              </a:schemeClr>
            </a:glo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accent2">
                    <a:lumMod val="75000"/>
                  </a:schemeClr>
                </a:solidFill>
                <a:latin typeface="Arial" panose="020B0604020202020204" pitchFamily="34" charset="0"/>
              </a:rPr>
              <a:t>Multilateral Funding &amp; Partnerships:</a:t>
            </a:r>
            <a:r>
              <a:rPr kumimoji="0" lang="en-US" altLang="en-US" sz="1800" b="0" i="0" u="none" strike="noStrike" cap="none" normalizeH="0" baseline="0" dirty="0">
                <a:ln>
                  <a:noFill/>
                </a:ln>
                <a:solidFill>
                  <a:schemeClr val="accent2">
                    <a:lumMod val="75000"/>
                  </a:schemeClr>
                </a:solidFill>
                <a:latin typeface="Arial" panose="020B0604020202020204" pitchFamily="34" charset="0"/>
              </a:rPr>
              <a:t> </a:t>
            </a:r>
            <a:r>
              <a:rPr kumimoji="0" lang="en-US" altLang="en-US" sz="2400" b="1" i="0" u="none" strike="noStrike" cap="none" normalizeH="0" baseline="0" dirty="0">
                <a:ln>
                  <a:noFill/>
                </a:ln>
                <a:solidFill>
                  <a:schemeClr val="tx1"/>
                </a:solidFill>
                <a:effectLst/>
                <a:latin typeface="Arial" panose="020B0604020202020204" pitchFamily="34" charset="0"/>
              </a:rPr>
              <a:t>UNESCO, EU Horizon, World Bank, WHO</a:t>
            </a: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accent2">
                    <a:lumMod val="75000"/>
                  </a:schemeClr>
                </a:solidFill>
                <a:latin typeface="Arial" panose="020B0604020202020204" pitchFamily="34" charset="0"/>
              </a:rPr>
              <a:t>Collaborative Initiatives:</a:t>
            </a:r>
            <a:endParaRPr kumimoji="0" lang="en-US" altLang="en-US" sz="1800" b="0" i="0" u="none" strike="noStrike" cap="none" normalizeH="0" baseline="0" dirty="0">
              <a:ln>
                <a:noFill/>
              </a:ln>
              <a:solidFill>
                <a:schemeClr val="accent2">
                  <a:lumMod val="75000"/>
                </a:schemeClr>
              </a:solidFill>
              <a:latin typeface="Arial" panose="020B0604020202020204" pitchFamily="34" charset="0"/>
            </a:endParaRP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1800" b="0" i="0" u="none" strike="noStrike" cap="none" normalizeH="0" baseline="0" dirty="0">
                <a:ln>
                  <a:noFill/>
                </a:ln>
                <a:solidFill>
                  <a:schemeClr val="tx1"/>
                </a:solidFill>
                <a:effectLst/>
                <a:latin typeface="Arial" panose="020B0604020202020204" pitchFamily="34" charset="0"/>
              </a:rPr>
              <a:t>Joint Centres with foreign universities</a:t>
            </a: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1800" b="0" i="0" u="none" strike="noStrike" cap="none" normalizeH="0" baseline="0" dirty="0">
                <a:ln>
                  <a:noFill/>
                </a:ln>
                <a:solidFill>
                  <a:schemeClr val="tx1"/>
                </a:solidFill>
                <a:effectLst/>
                <a:latin typeface="Arial" panose="020B0604020202020204" pitchFamily="34" charset="0"/>
              </a:rPr>
              <a:t>Participation in international research networks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accent2">
                    <a:lumMod val="75000"/>
                  </a:schemeClr>
                </a:solidFill>
                <a:latin typeface="Arial" panose="020B0604020202020204" pitchFamily="34" charset="0"/>
              </a:rPr>
              <a:t>Key Steps:</a:t>
            </a:r>
            <a:endParaRPr kumimoji="0" lang="en-US" altLang="en-US" sz="1800" b="0" i="0" u="none" strike="noStrike" cap="none" normalizeH="0" baseline="0" dirty="0">
              <a:ln>
                <a:noFill/>
              </a:ln>
              <a:solidFill>
                <a:schemeClr val="accent2">
                  <a:lumMod val="75000"/>
                </a:schemeClr>
              </a:solidFill>
              <a:latin typeface="Arial" panose="020B0604020202020204" pitchFamily="34" charset="0"/>
            </a:endParaRP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1800" b="0" i="0" u="none" strike="noStrike" cap="none" normalizeH="0" baseline="0" dirty="0">
                <a:ln>
                  <a:noFill/>
                </a:ln>
                <a:solidFill>
                  <a:schemeClr val="tx1"/>
                </a:solidFill>
                <a:effectLst/>
                <a:latin typeface="Arial" panose="020B0604020202020204" pitchFamily="34" charset="0"/>
              </a:rPr>
              <a:t>Identify alignment with global priorities</a:t>
            </a: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1800" b="0" i="0" u="none" strike="noStrike" cap="none" normalizeH="0" baseline="0" dirty="0">
                <a:ln>
                  <a:noFill/>
                </a:ln>
                <a:solidFill>
                  <a:schemeClr val="tx1"/>
                </a:solidFill>
                <a:effectLst/>
                <a:latin typeface="Arial" panose="020B0604020202020204" pitchFamily="34" charset="0"/>
              </a:rPr>
              <a:t>Build strong international collaborations</a:t>
            </a: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1800" b="0" i="0" u="none" strike="noStrike" cap="none" normalizeH="0" baseline="0" dirty="0">
                <a:ln>
                  <a:noFill/>
                </a:ln>
                <a:solidFill>
                  <a:schemeClr val="tx1"/>
                </a:solidFill>
                <a:effectLst/>
                <a:latin typeface="Arial" panose="020B0604020202020204" pitchFamily="34" charset="0"/>
              </a:rPr>
              <a:t>Apply through relevant international calls or MOUs</a:t>
            </a:r>
          </a:p>
        </p:txBody>
      </p:sp>
      <p:sp>
        <p:nvSpPr>
          <p:cNvPr id="6" name="TextBox 5">
            <a:extLst>
              <a:ext uri="{FF2B5EF4-FFF2-40B4-BE49-F238E27FC236}">
                <a16:creationId xmlns:a16="http://schemas.microsoft.com/office/drawing/2014/main" id="{011DBB8D-A0F4-EC01-6880-73C4B2DAD737}"/>
              </a:ext>
            </a:extLst>
          </p:cNvPr>
          <p:cNvSpPr txBox="1"/>
          <p:nvPr/>
        </p:nvSpPr>
        <p:spPr>
          <a:xfrm>
            <a:off x="0" y="5116951"/>
            <a:ext cx="12192000" cy="1754326"/>
          </a:xfrm>
          <a:prstGeom prst="rect">
            <a:avLst/>
          </a:prstGeom>
          <a:noFill/>
          <a:ln w="19050">
            <a:solidFill>
              <a:schemeClr val="accent2">
                <a:lumMod val="75000"/>
              </a:schemeClr>
            </a:solidFill>
          </a:ln>
          <a:effectLst>
            <a:glow rad="63500">
              <a:schemeClr val="accent4">
                <a:satMod val="175000"/>
                <a:alpha val="40000"/>
              </a:schemeClr>
            </a:glo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Industry-led </a:t>
            </a:r>
            <a:r>
              <a:rPr kumimoji="0" lang="en-US" altLang="en-US" sz="1800" b="1" i="0" u="none" strike="noStrike" cap="none" normalizeH="0" baseline="0" dirty="0" err="1">
                <a:ln>
                  <a:noFill/>
                </a:ln>
                <a:solidFill>
                  <a:schemeClr val="tx1"/>
                </a:solidFill>
                <a:effectLst/>
                <a:latin typeface="Arial" panose="020B0604020202020204" pitchFamily="34" charset="0"/>
              </a:rPr>
              <a:t>CoEs</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800" b="0" i="0" u="none" strike="noStrike" cap="none" normalizeH="0" baseline="0" dirty="0">
                <a:ln>
                  <a:noFill/>
                </a:ln>
                <a:solidFill>
                  <a:schemeClr val="tx1"/>
                </a:solidFill>
                <a:effectLst/>
                <a:latin typeface="Arial" panose="020B0604020202020204" pitchFamily="34" charset="0"/>
              </a:rPr>
              <a:t> Tata, Reliance, Infosys, Bosch, Pfizer, GE, etc.</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Public-Private Partnerships (PPP):</a:t>
            </a:r>
            <a:r>
              <a:rPr kumimoji="0" lang="en-US" altLang="en-US" sz="1800" b="0" i="0" u="none" strike="noStrike" cap="none" normalizeH="0" baseline="0" dirty="0">
                <a:ln>
                  <a:noFill/>
                </a:ln>
                <a:solidFill>
                  <a:schemeClr val="tx1"/>
                </a:solidFill>
                <a:effectLst/>
                <a:latin typeface="Arial" panose="020B0604020202020204" pitchFamily="34" charset="0"/>
              </a:rPr>
              <a:t> Jointly funded labs focusing on innovation and technology translation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Key Steps:</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Align research goals with industry needs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Show potential for commercialization or societal impact</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Propose structured partnership model (funding + infrastructure + talent)</a:t>
            </a:r>
          </a:p>
        </p:txBody>
      </p:sp>
      <p:sp>
        <p:nvSpPr>
          <p:cNvPr id="7" name="Flowchart: Alternate Process 6">
            <a:extLst>
              <a:ext uri="{FF2B5EF4-FFF2-40B4-BE49-F238E27FC236}">
                <a16:creationId xmlns:a16="http://schemas.microsoft.com/office/drawing/2014/main" id="{66B88F24-BC88-59F4-3CFE-3974545E6345}"/>
              </a:ext>
            </a:extLst>
          </p:cNvPr>
          <p:cNvSpPr/>
          <p:nvPr/>
        </p:nvSpPr>
        <p:spPr>
          <a:xfrm>
            <a:off x="7625264" y="861750"/>
            <a:ext cx="2554546" cy="654215"/>
          </a:xfrm>
          <a:prstGeom prst="flowChartAlternateProcess">
            <a:avLst/>
          </a:prstGeom>
          <a:noFill/>
          <a:ln w="28575">
            <a:solidFill>
              <a:schemeClr val="accent2">
                <a:lumMod val="75000"/>
              </a:schemeClr>
            </a:solidFill>
          </a:ln>
          <a:effectLst>
            <a:glow rad="101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Government</a:t>
            </a:r>
          </a:p>
        </p:txBody>
      </p:sp>
      <p:sp>
        <p:nvSpPr>
          <p:cNvPr id="8" name="Flowchart: Alternate Process 7">
            <a:extLst>
              <a:ext uri="{FF2B5EF4-FFF2-40B4-BE49-F238E27FC236}">
                <a16:creationId xmlns:a16="http://schemas.microsoft.com/office/drawing/2014/main" id="{DD8FF738-0D19-48E0-B933-FFE7EBD185AA}"/>
              </a:ext>
            </a:extLst>
          </p:cNvPr>
          <p:cNvSpPr/>
          <p:nvPr/>
        </p:nvSpPr>
        <p:spPr>
          <a:xfrm>
            <a:off x="8902537" y="3538878"/>
            <a:ext cx="2294312" cy="654215"/>
          </a:xfrm>
          <a:prstGeom prst="flowChartAlternateProcess">
            <a:avLst/>
          </a:prstGeom>
          <a:noFill/>
          <a:ln w="28575">
            <a:solidFill>
              <a:schemeClr val="accent2">
                <a:lumMod val="75000"/>
              </a:schemeClr>
            </a:solidFill>
          </a:ln>
          <a:effectLst>
            <a:glow rad="101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International</a:t>
            </a:r>
          </a:p>
        </p:txBody>
      </p:sp>
      <p:sp>
        <p:nvSpPr>
          <p:cNvPr id="12" name="Flowchart: Alternate Process 11">
            <a:extLst>
              <a:ext uri="{FF2B5EF4-FFF2-40B4-BE49-F238E27FC236}">
                <a16:creationId xmlns:a16="http://schemas.microsoft.com/office/drawing/2014/main" id="{8ADA666E-1FAC-3543-CC15-9421DF13C2A3}"/>
              </a:ext>
            </a:extLst>
          </p:cNvPr>
          <p:cNvSpPr/>
          <p:nvPr/>
        </p:nvSpPr>
        <p:spPr>
          <a:xfrm>
            <a:off x="7764086" y="5857294"/>
            <a:ext cx="3713157" cy="561751"/>
          </a:xfrm>
          <a:prstGeom prst="flowChartAlternateProcess">
            <a:avLst/>
          </a:prstGeom>
          <a:noFill/>
          <a:ln w="28575">
            <a:solidFill>
              <a:schemeClr val="accent2">
                <a:lumMod val="75000"/>
              </a:schemeClr>
            </a:solidFill>
          </a:ln>
          <a:effectLst>
            <a:glow rad="101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Private/Industry</a:t>
            </a:r>
          </a:p>
        </p:txBody>
      </p:sp>
    </p:spTree>
    <p:extLst>
      <p:ext uri="{BB962C8B-B14F-4D97-AF65-F5344CB8AC3E}">
        <p14:creationId xmlns:p14="http://schemas.microsoft.com/office/powerpoint/2010/main" val="3397804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animBg="1"/>
      <p:bldP spid="1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717" y="-51130"/>
            <a:ext cx="12082818" cy="7725192"/>
          </a:xfrm>
          <a:prstGeom prst="rect">
            <a:avLst/>
          </a:prstGeom>
        </p:spPr>
        <p:txBody>
          <a:bodyPr wrap="square">
            <a:spAutoFit/>
          </a:bodyPr>
          <a:lstStyle/>
          <a:p>
            <a:r>
              <a:rPr lang="en-US" sz="1600" dirty="0">
                <a:solidFill>
                  <a:srgbClr val="000000"/>
                </a:solidFill>
                <a:latin typeface="Noto Sans"/>
                <a:hlinkClick r:id="rId2"/>
              </a:rPr>
              <a:t>Call for Proposals - DFTM invites research proposals from Academia on Research …</a:t>
            </a:r>
            <a:endParaRPr lang="en-US" sz="1600" dirty="0">
              <a:solidFill>
                <a:srgbClr val="000000"/>
              </a:solidFill>
              <a:latin typeface="Noto Sans"/>
            </a:endParaRPr>
          </a:p>
          <a:p>
            <a:r>
              <a:rPr lang="en-US" sz="1600" dirty="0">
                <a:solidFill>
                  <a:srgbClr val="000000"/>
                </a:solidFill>
                <a:latin typeface="Noto Sans"/>
                <a:hlinkClick r:id="rId3"/>
              </a:rPr>
              <a:t>File for Research proposals from Academia on Research Problems for DIA-</a:t>
            </a:r>
            <a:r>
              <a:rPr lang="en-US" sz="1600" dirty="0" err="1">
                <a:solidFill>
                  <a:srgbClr val="000000"/>
                </a:solidFill>
                <a:latin typeface="Noto Sans"/>
                <a:hlinkClick r:id="rId3"/>
              </a:rPr>
              <a:t>CoEs</a:t>
            </a:r>
            <a:r>
              <a:rPr lang="en-US" sz="1600" dirty="0">
                <a:solidFill>
                  <a:srgbClr val="000000"/>
                </a:solidFill>
                <a:latin typeface="Noto Sans"/>
              </a:rPr>
              <a:t> (2.58 MB)</a:t>
            </a:r>
          </a:p>
          <a:p>
            <a:r>
              <a:rPr lang="en-US" sz="1600" dirty="0">
                <a:solidFill>
                  <a:srgbClr val="000000"/>
                </a:solidFill>
                <a:latin typeface="-apple-system"/>
              </a:rPr>
              <a:t>Call for Proposals - </a:t>
            </a:r>
            <a:r>
              <a:rPr lang="en-US" sz="1600" b="1" dirty="0">
                <a:solidFill>
                  <a:srgbClr val="000000"/>
                </a:solidFill>
                <a:latin typeface="var(--artdeco-reset-typography-font-family-sans)"/>
                <a:hlinkClick r:id="rId4"/>
              </a:rPr>
              <a:t>DRDO Futuristic Technology Management</a:t>
            </a:r>
            <a:r>
              <a:rPr lang="en-US" sz="1600" dirty="0">
                <a:solidFill>
                  <a:srgbClr val="000000"/>
                </a:solidFill>
                <a:latin typeface="-apple-system"/>
              </a:rPr>
              <a:t> (DFTM) invites research proposals from Academia on Research Problems for DIA-</a:t>
            </a:r>
            <a:r>
              <a:rPr lang="en-US" sz="1600" dirty="0" err="1">
                <a:solidFill>
                  <a:srgbClr val="000000"/>
                </a:solidFill>
                <a:latin typeface="-apple-system"/>
              </a:rPr>
              <a:t>CoEs</a:t>
            </a:r>
            <a:r>
              <a:rPr lang="en-US" sz="1600" dirty="0">
                <a:solidFill>
                  <a:srgbClr val="000000"/>
                </a:solidFill>
                <a:latin typeface="-apple-system"/>
              </a:rPr>
              <a:t>.</a:t>
            </a:r>
            <a:r>
              <a:rPr lang="en-US" sz="1600" b="1" dirty="0">
                <a:solidFill>
                  <a:srgbClr val="000000"/>
                </a:solidFill>
                <a:latin typeface="Arial" panose="020B0604020202020204" pitchFamily="34" charset="0"/>
              </a:rPr>
              <a:t/>
            </a:r>
            <a:br>
              <a:rPr lang="en-US" sz="1600" b="1" dirty="0">
                <a:solidFill>
                  <a:srgbClr val="000000"/>
                </a:solidFill>
                <a:latin typeface="Arial" panose="020B0604020202020204" pitchFamily="34" charset="0"/>
              </a:rPr>
            </a:br>
            <a:endParaRPr lang="en-US" sz="1600" dirty="0">
              <a:solidFill>
                <a:srgbClr val="000000"/>
              </a:solidFill>
              <a:latin typeface="Helvetica" panose="020B0604020202020204" pitchFamily="34" charset="0"/>
            </a:endParaRPr>
          </a:p>
          <a:p>
            <a:r>
              <a:rPr lang="en-US" sz="1600" dirty="0">
                <a:latin typeface="-apple-system"/>
              </a:rPr>
              <a:t/>
            </a:r>
            <a:br>
              <a:rPr lang="en-US" sz="1600" dirty="0">
                <a:latin typeface="-apple-system"/>
              </a:rPr>
            </a:br>
            <a:r>
              <a:rPr lang="en-US" sz="1600" dirty="0">
                <a:latin typeface="var(--artdeco-reset-typography-font-family-sans)"/>
                <a:hlinkClick r:id="rId5"/>
              </a:rPr>
              <a:t>DRDO, Ministry of Defence, Govt. of India</a:t>
            </a:r>
            <a:r>
              <a:rPr lang="en-US" sz="1600" dirty="0">
                <a:latin typeface="-apple-system"/>
              </a:rPr>
              <a:t> has established DRDO Industry Academia-Centre of Excellences (DIA-</a:t>
            </a:r>
            <a:r>
              <a:rPr lang="en-US" sz="1600" dirty="0" err="1">
                <a:latin typeface="-apple-system"/>
              </a:rPr>
              <a:t>CoEs</a:t>
            </a:r>
            <a:r>
              <a:rPr lang="en-US" sz="1600" dirty="0">
                <a:latin typeface="-apple-system"/>
              </a:rPr>
              <a:t>) at premier academic institutions and universities across the country, which function under the Corporate Clusters of DRDO, DG(TM) and </a:t>
            </a:r>
            <a:r>
              <a:rPr lang="en-US" sz="1600" dirty="0">
                <a:latin typeface="var(--artdeco-reset-typography-font-family-sans)"/>
                <a:hlinkClick r:id="rId4"/>
              </a:rPr>
              <a:t>DRDO Futuristic Technology Management</a:t>
            </a:r>
            <a:r>
              <a:rPr lang="en-US" sz="1600" dirty="0">
                <a:latin typeface="-apple-system"/>
              </a:rPr>
              <a:t>. These </a:t>
            </a:r>
            <a:r>
              <a:rPr lang="en-US" sz="1600" dirty="0" err="1">
                <a:latin typeface="-apple-system"/>
              </a:rPr>
              <a:t>centres</a:t>
            </a:r>
            <a:r>
              <a:rPr lang="en-US" sz="1600" dirty="0">
                <a:latin typeface="-apple-system"/>
              </a:rPr>
              <a:t> are designed to cultivate a vibrant ecosystem for directed research through collaborative efforts involving DRDO laboratories, academia, startups, and industry partners. DIA-</a:t>
            </a:r>
            <a:r>
              <a:rPr lang="en-US" sz="1600" dirty="0" err="1">
                <a:latin typeface="-apple-system"/>
              </a:rPr>
              <a:t>CoEs</a:t>
            </a:r>
            <a:r>
              <a:rPr lang="en-US" sz="1600" dirty="0">
                <a:latin typeface="-apple-system"/>
              </a:rPr>
              <a:t> are focused on advancing both cutting-edge technologies and strategically defence technologies. </a:t>
            </a:r>
            <a:br>
              <a:rPr lang="en-US" sz="1600" dirty="0">
                <a:latin typeface="-apple-system"/>
              </a:rPr>
            </a:br>
            <a:r>
              <a:rPr lang="en-US" sz="1600" dirty="0">
                <a:latin typeface="-apple-system"/>
              </a:rPr>
              <a:t/>
            </a:r>
            <a:br>
              <a:rPr lang="en-US" sz="1600" dirty="0">
                <a:latin typeface="-apple-system"/>
              </a:rPr>
            </a:br>
            <a:r>
              <a:rPr lang="en-US" sz="1600" dirty="0">
                <a:latin typeface="-apple-system"/>
              </a:rPr>
              <a:t>As of now, DRDO has established 15 DIA-</a:t>
            </a:r>
            <a:r>
              <a:rPr lang="en-US" sz="1600" dirty="0" err="1">
                <a:latin typeface="-apple-system"/>
              </a:rPr>
              <a:t>CoEs</a:t>
            </a:r>
            <a:r>
              <a:rPr lang="en-US" sz="1600" dirty="0">
                <a:latin typeface="-apple-system"/>
              </a:rPr>
              <a:t> across the country. The research activities at these </a:t>
            </a:r>
            <a:r>
              <a:rPr lang="en-US" sz="1600" dirty="0" err="1">
                <a:latin typeface="-apple-system"/>
              </a:rPr>
              <a:t>centres</a:t>
            </a:r>
            <a:r>
              <a:rPr lang="en-US" sz="1600" dirty="0">
                <a:latin typeface="-apple-system"/>
              </a:rPr>
              <a:t> are organized under various thematic verticals</a:t>
            </a:r>
            <a:r>
              <a:rPr lang="en-US" sz="1600" b="1" dirty="0">
                <a:solidFill>
                  <a:srgbClr val="000000"/>
                </a:solidFill>
                <a:latin typeface="Arial" panose="020B0604020202020204" pitchFamily="34" charset="0"/>
              </a:rPr>
              <a:t/>
            </a:r>
            <a:br>
              <a:rPr lang="en-US" sz="1600" b="1" dirty="0">
                <a:solidFill>
                  <a:srgbClr val="000000"/>
                </a:solidFill>
                <a:latin typeface="Arial" panose="020B0604020202020204" pitchFamily="34" charset="0"/>
              </a:rPr>
            </a:br>
            <a:endParaRPr lang="en-US" sz="1600" dirty="0">
              <a:solidFill>
                <a:srgbClr val="000000"/>
              </a:solidFill>
              <a:latin typeface="Helvetica" panose="020B0604020202020204" pitchFamily="34" charset="0"/>
            </a:endParaRPr>
          </a:p>
          <a:p>
            <a:r>
              <a:rPr lang="en-US" sz="1600" dirty="0">
                <a:latin typeface="-apple-system"/>
              </a:rPr>
              <a:t/>
            </a:r>
            <a:br>
              <a:rPr lang="en-US" sz="1600" dirty="0">
                <a:latin typeface="-apple-system"/>
              </a:rPr>
            </a:br>
            <a:r>
              <a:rPr lang="en-US" sz="1600" dirty="0">
                <a:latin typeface="-apple-system"/>
              </a:rPr>
              <a:t>As of now, DRDO has established 15 DIA-</a:t>
            </a:r>
            <a:r>
              <a:rPr lang="en-US" sz="1600" dirty="0" err="1">
                <a:latin typeface="-apple-system"/>
              </a:rPr>
              <a:t>CoEs</a:t>
            </a:r>
            <a:r>
              <a:rPr lang="en-US" sz="1600" dirty="0">
                <a:latin typeface="-apple-system"/>
              </a:rPr>
              <a:t> across the country. The research activities at these </a:t>
            </a:r>
            <a:r>
              <a:rPr lang="en-US" sz="1600" dirty="0" err="1">
                <a:latin typeface="-apple-system"/>
              </a:rPr>
              <a:t>centres</a:t>
            </a:r>
            <a:r>
              <a:rPr lang="en-US" sz="1600" dirty="0">
                <a:latin typeface="-apple-system"/>
              </a:rPr>
              <a:t> are organized under various thematic verticals, which can be explored at the following link:</a:t>
            </a:r>
            <a:br>
              <a:rPr lang="en-US" sz="1600" dirty="0">
                <a:latin typeface="-apple-system"/>
              </a:rPr>
            </a:br>
            <a:r>
              <a:rPr lang="en-US" sz="1600" dirty="0">
                <a:latin typeface="-apple-system"/>
                <a:hlinkClick r:id="rId6"/>
              </a:rPr>
              <a:t>https://lnkd.in/dSiCCpMa</a:t>
            </a:r>
            <a:r>
              <a:rPr lang="en-US" sz="1600" dirty="0">
                <a:latin typeface="-apple-system"/>
              </a:rPr>
              <a:t/>
            </a:r>
            <a:br>
              <a:rPr lang="en-US" sz="1600" dirty="0">
                <a:latin typeface="-apple-system"/>
              </a:rPr>
            </a:br>
            <a:r>
              <a:rPr lang="en-US" sz="1600" dirty="0">
                <a:latin typeface="-apple-system"/>
              </a:rPr>
              <a:t/>
            </a:r>
            <a:br>
              <a:rPr lang="en-US" sz="1600" dirty="0">
                <a:latin typeface="-apple-system"/>
              </a:rPr>
            </a:br>
            <a:r>
              <a:rPr lang="en-US" sz="1600" dirty="0">
                <a:latin typeface="-apple-system"/>
              </a:rPr>
              <a:t>Interested Indian researchers from academia are encouraged to prepare proposals aligned with the thematic areas outlined in the given resources. Proposals must be submitted in the prescribed format available at the DIA-</a:t>
            </a:r>
            <a:r>
              <a:rPr lang="en-US" sz="1600" dirty="0" err="1">
                <a:latin typeface="-apple-system"/>
              </a:rPr>
              <a:t>CoE</a:t>
            </a:r>
            <a:r>
              <a:rPr lang="en-US" sz="1600" dirty="0">
                <a:latin typeface="-apple-system"/>
              </a:rPr>
              <a:t> website (</a:t>
            </a:r>
            <a:r>
              <a:rPr lang="en-US" sz="1600" dirty="0">
                <a:latin typeface="-apple-system"/>
                <a:hlinkClick r:id="rId7"/>
              </a:rPr>
              <a:t>https://lnkd.in/dKmxiyfQ</a:t>
            </a:r>
            <a:r>
              <a:rPr lang="en-US" sz="1600" dirty="0">
                <a:latin typeface="-apple-system"/>
              </a:rPr>
              <a:t>) and should be sent to the Director, </a:t>
            </a:r>
            <a:r>
              <a:rPr lang="en-US" sz="1600" dirty="0">
                <a:latin typeface="var(--artdeco-reset-typography-font-family-sans)"/>
                <a:hlinkClick r:id="rId4"/>
              </a:rPr>
              <a:t>DRDO Futuristic Technology Management</a:t>
            </a:r>
            <a:r>
              <a:rPr lang="en-US" sz="1600" dirty="0">
                <a:latin typeface="-apple-system"/>
              </a:rPr>
              <a:t> or the respective Director of DIA-</a:t>
            </a:r>
            <a:r>
              <a:rPr lang="en-US" sz="1600" dirty="0" err="1">
                <a:latin typeface="-apple-system"/>
              </a:rPr>
              <a:t>CoE</a:t>
            </a:r>
            <a:r>
              <a:rPr lang="en-US" sz="1600" dirty="0">
                <a:latin typeface="-apple-system"/>
              </a:rPr>
              <a:t> concerned. The link for research problems are given in</a:t>
            </a:r>
            <a:br>
              <a:rPr lang="en-US" sz="1600" dirty="0">
                <a:latin typeface="-apple-system"/>
              </a:rPr>
            </a:br>
            <a:r>
              <a:rPr lang="en-US" sz="1600" dirty="0">
                <a:latin typeface="-apple-system"/>
                <a:hlinkClick r:id="rId8"/>
              </a:rPr>
              <a:t>https://lnkd.in/deXrXbmb</a:t>
            </a:r>
            <a:r>
              <a:rPr lang="en-US" sz="1600" dirty="0">
                <a:latin typeface="-apple-system"/>
              </a:rPr>
              <a:t/>
            </a:r>
            <a:br>
              <a:rPr lang="en-US" sz="1600" dirty="0">
                <a:latin typeface="-apple-system"/>
              </a:rPr>
            </a:br>
            <a:r>
              <a:rPr lang="en-US" sz="1600" dirty="0">
                <a:latin typeface="-apple-system"/>
              </a:rPr>
              <a:t/>
            </a:r>
            <a:br>
              <a:rPr lang="en-US" sz="1600" dirty="0">
                <a:latin typeface="-apple-system"/>
              </a:rPr>
            </a:br>
            <a:r>
              <a:rPr lang="en-US" sz="1600" dirty="0">
                <a:latin typeface="-apple-system"/>
              </a:rPr>
              <a:t>DRDO, Ministry of Defence, Govt. of India has also published a Technology Foresight document detailing the projected requirements for various defence technologies, categorized by laboratory. This can be accessed at:</a:t>
            </a:r>
            <a:br>
              <a:rPr lang="en-US" sz="1600" dirty="0">
                <a:latin typeface="-apple-system"/>
              </a:rPr>
            </a:br>
            <a:r>
              <a:rPr lang="en-US" sz="1600" dirty="0">
                <a:latin typeface="-apple-system"/>
                <a:hlinkClick r:id="rId9"/>
              </a:rPr>
              <a:t>https://lnkd.in/d5QDpZqi</a:t>
            </a:r>
            <a:r>
              <a:rPr lang="en-US" sz="1600" dirty="0">
                <a:latin typeface="-apple-system"/>
              </a:rPr>
              <a:t/>
            </a:r>
            <a:br>
              <a:rPr lang="en-US" sz="1600" dirty="0">
                <a:latin typeface="-apple-system"/>
              </a:rPr>
            </a:br>
            <a:r>
              <a:rPr lang="en-US" sz="1600" dirty="0">
                <a:latin typeface="-apple-system"/>
              </a:rPr>
              <a:t/>
            </a:r>
            <a:br>
              <a:rPr lang="en-US" sz="1600" dirty="0">
                <a:latin typeface="-apple-system"/>
              </a:rPr>
            </a:br>
            <a:r>
              <a:rPr lang="en-US" sz="1600" dirty="0">
                <a:latin typeface="-apple-system"/>
              </a:rPr>
              <a:t>Share the post to enhance outreach and understanding of this initiative.</a:t>
            </a:r>
            <a:endParaRPr lang="en-US" sz="1600" dirty="0"/>
          </a:p>
        </p:txBody>
      </p:sp>
    </p:spTree>
    <p:extLst>
      <p:ext uri="{BB962C8B-B14F-4D97-AF65-F5344CB8AC3E}">
        <p14:creationId xmlns:p14="http://schemas.microsoft.com/office/powerpoint/2010/main" val="2005774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3042" t="14878" r="33706" b="4338"/>
          <a:stretch/>
        </p:blipFill>
        <p:spPr>
          <a:xfrm>
            <a:off x="0" y="1"/>
            <a:ext cx="12192000" cy="6858000"/>
          </a:xfrm>
          <a:prstGeom prst="rect">
            <a:avLst/>
          </a:prstGeom>
        </p:spPr>
      </p:pic>
    </p:spTree>
    <p:extLst>
      <p:ext uri="{BB962C8B-B14F-4D97-AF65-F5344CB8AC3E}">
        <p14:creationId xmlns:p14="http://schemas.microsoft.com/office/powerpoint/2010/main" val="24733255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0741"/>
            <a:ext cx="12192000" cy="6494085"/>
          </a:xfrm>
          <a:prstGeom prst="rect">
            <a:avLst/>
          </a:prstGeom>
        </p:spPr>
        <p:txBody>
          <a:bodyPr wrap="square">
            <a:spAutoFit/>
          </a:bodyPr>
          <a:lstStyle/>
          <a:p>
            <a:r>
              <a:rPr lang="en-US" sz="3200" dirty="0">
                <a:latin typeface="-apple-system"/>
              </a:rPr>
              <a:t>𝗜𝗻𝘁𝗲𝗿𝗮𝗰𝘁𝗶𝘃𝗲 𝗪𝗲𝗯𝗶𝗻𝗮𝗿 𝗼𝗻 𝗔𝗡𝗥𝗙–𝗠𝗔𝗛𝗔 𝟮𝗗 𝗠𝗮𝘁𝗲𝗿𝗶𝗮𝗹 𝗥𝗲𝘀𝗲𝗮𝗿𝗰𝗵 𝗙𝗮𝗯 𝗮𝗻𝗱 𝗜𝗻𝗻𝗼𝘃𝗮𝘁𝗶𝗼𝗻 𝗛𝘂𝗯 (𝟮𝗗 𝗜𝗻𝗻𝗼𝘃𝗮𝘁𝗶𝗼𝗻 𝗛𝘂𝗯)</a:t>
            </a:r>
            <a:br>
              <a:rPr lang="en-US" sz="3200" dirty="0">
                <a:latin typeface="-apple-system"/>
              </a:rPr>
            </a:br>
            <a:r>
              <a:rPr lang="en-US" sz="3200" dirty="0">
                <a:latin typeface="-apple-system"/>
              </a:rPr>
              <a:t/>
            </a:r>
            <a:br>
              <a:rPr lang="en-US" sz="3200" dirty="0">
                <a:latin typeface="-apple-system"/>
              </a:rPr>
            </a:br>
            <a:r>
              <a:rPr lang="en-US" sz="3200" dirty="0" err="1">
                <a:latin typeface="var(--artdeco-reset-typography-font-family-sans)"/>
                <a:hlinkClick r:id="rId2"/>
              </a:rPr>
              <a:t>hashtag#ANRFIndia</a:t>
            </a:r>
            <a:r>
              <a:rPr lang="en-US" sz="3200" dirty="0">
                <a:latin typeface="-apple-system"/>
              </a:rPr>
              <a:t>, in association with the </a:t>
            </a:r>
            <a:r>
              <a:rPr lang="en-US" sz="3200" dirty="0">
                <a:latin typeface="var(--artdeco-reset-typography-font-family-sans)"/>
                <a:hlinkClick r:id="rId3"/>
              </a:rPr>
              <a:t>Ministry of Electronics and Information Technology</a:t>
            </a:r>
            <a:r>
              <a:rPr lang="en-US" sz="3200" dirty="0">
                <a:latin typeface="-apple-system"/>
              </a:rPr>
              <a:t>(</a:t>
            </a:r>
            <a:r>
              <a:rPr lang="en-US" sz="3200" dirty="0" err="1">
                <a:latin typeface="-apple-system"/>
              </a:rPr>
              <a:t>MeitY</a:t>
            </a:r>
            <a:r>
              <a:rPr lang="en-US" sz="3200" dirty="0">
                <a:latin typeface="-apple-system"/>
              </a:rPr>
              <a:t>), invites Consortia Proposals to establish the MAHA 2D Material Research Fab and Innovation Hub (2D Innovation Hub).</a:t>
            </a:r>
            <a:br>
              <a:rPr lang="en-US" sz="3200" dirty="0">
                <a:latin typeface="-apple-system"/>
              </a:rPr>
            </a:br>
            <a:r>
              <a:rPr lang="en-US" sz="3200" dirty="0">
                <a:latin typeface="-apple-system"/>
              </a:rPr>
              <a:t/>
            </a:r>
            <a:br>
              <a:rPr lang="en-US" sz="3200" dirty="0">
                <a:latin typeface="-apple-system"/>
              </a:rPr>
            </a:br>
            <a:r>
              <a:rPr lang="en-US" sz="3200" dirty="0">
                <a:latin typeface="-apple-system"/>
              </a:rPr>
              <a:t>The objective of the 2D Innovation Hub is to build an ecosystem for conducting scientific and industrial R&amp;D in 2D materials-based technologies for electronic applications, focusing on design and development, capacity building, and intellectual property generation.</a:t>
            </a:r>
            <a:endParaRPr lang="en-US" sz="3200" dirty="0"/>
          </a:p>
        </p:txBody>
      </p:sp>
    </p:spTree>
    <p:extLst>
      <p:ext uri="{BB962C8B-B14F-4D97-AF65-F5344CB8AC3E}">
        <p14:creationId xmlns:p14="http://schemas.microsoft.com/office/powerpoint/2010/main" val="22061778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ex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stretch>
            <a:fillRect/>
          </a:stretch>
        </p:blipFill>
        <p:spPr>
          <a:xfrm>
            <a:off x="0" y="7937"/>
            <a:ext cx="11696700" cy="7016043"/>
          </a:xfrm>
          <a:prstGeom prst="rect">
            <a:avLst/>
          </a:prstGeom>
        </p:spPr>
      </p:pic>
    </p:spTree>
    <p:extLst>
      <p:ext uri="{BB962C8B-B14F-4D97-AF65-F5344CB8AC3E}">
        <p14:creationId xmlns:p14="http://schemas.microsoft.com/office/powerpoint/2010/main" val="463243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1F391-E1BD-A978-B843-28DF4F1513F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E21CBF2-D3F1-9AD2-610D-F95DF1CAC588}"/>
              </a:ext>
            </a:extLst>
          </p:cNvPr>
          <p:cNvSpPr>
            <a:spLocks noChangeArrowheads="1"/>
          </p:cNvSpPr>
          <p:nvPr/>
        </p:nvSpPr>
        <p:spPr bwMode="auto">
          <a:xfrm>
            <a:off x="238125" y="842585"/>
            <a:ext cx="11715750" cy="5831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just" defTabSz="914400" rtl="0" eaLnBrk="0" fontAlgn="base" latinLnBrk="0" hangingPunct="0">
              <a:lnSpc>
                <a:spcPct val="150000"/>
              </a:lnSpc>
              <a:spcBef>
                <a:spcPct val="0"/>
              </a:spcBef>
              <a:spcAft>
                <a:spcPct val="0"/>
              </a:spcAft>
              <a:buClrTx/>
              <a:buSzTx/>
              <a:buFont typeface="Wingdings" panose="05000000000000000000" pitchFamily="2" charset="2"/>
              <a:buChar char="ü"/>
              <a:tabLst/>
              <a:defRPr/>
            </a:pPr>
            <a:r>
              <a:rPr kumimoji="0" lang="en-US" alt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Academic </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Exchange:</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Study abroad at a partner university for a semester.</a:t>
            </a:r>
          </a:p>
          <a:p>
            <a:pPr marL="457200" marR="0" lvl="0" indent="-457200" algn="just" defTabSz="914400" rtl="0" eaLnBrk="0" fontAlgn="base" latinLnBrk="0" hangingPunct="0">
              <a:lnSpc>
                <a:spcPct val="150000"/>
              </a:lnSpc>
              <a:spcBef>
                <a:spcPct val="0"/>
              </a:spcBef>
              <a:spcAft>
                <a:spcPct val="0"/>
              </a:spcAft>
              <a:buClrTx/>
              <a:buSzTx/>
              <a:buFont typeface="Wingdings" panose="05000000000000000000" pitchFamily="2" charset="2"/>
              <a:buChar char="ü"/>
              <a:tabLst/>
              <a:defRPr/>
            </a:pPr>
            <a:r>
              <a:rPr kumimoji="0" lang="en-US" alt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Research Exchange:</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Gain hands-on experience in international labs and projects.</a:t>
            </a:r>
          </a:p>
          <a:p>
            <a:pPr marL="457200" marR="0" lvl="0" indent="-457200" algn="just" defTabSz="914400" rtl="0" eaLnBrk="0" fontAlgn="base" latinLnBrk="0" hangingPunct="0">
              <a:lnSpc>
                <a:spcPct val="150000"/>
              </a:lnSpc>
              <a:spcBef>
                <a:spcPct val="0"/>
              </a:spcBef>
              <a:spcAft>
                <a:spcPct val="0"/>
              </a:spcAft>
              <a:buClrTx/>
              <a:buSzTx/>
              <a:buFont typeface="Wingdings" panose="05000000000000000000" pitchFamily="2" charset="2"/>
              <a:buChar char="ü"/>
              <a:tabLst/>
              <a:defRPr/>
            </a:pPr>
            <a:r>
              <a:rPr kumimoji="0" lang="en-US" alt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Summer Exchange:</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Short-term summer programs for cultural and academic exposure.</a:t>
            </a:r>
          </a:p>
          <a:p>
            <a:pPr marL="457200" marR="0" lvl="0" indent="-457200" algn="just" defTabSz="914400" rtl="0" eaLnBrk="0" fontAlgn="base" latinLnBrk="0" hangingPunct="0">
              <a:lnSpc>
                <a:spcPct val="150000"/>
              </a:lnSpc>
              <a:spcBef>
                <a:spcPct val="0"/>
              </a:spcBef>
              <a:spcAft>
                <a:spcPct val="0"/>
              </a:spcAft>
              <a:buClrTx/>
              <a:buSzTx/>
              <a:buFont typeface="Wingdings" panose="05000000000000000000" pitchFamily="2" charset="2"/>
              <a:buChar char="ü"/>
              <a:tabLst/>
              <a:defRPr/>
            </a:pPr>
            <a:r>
              <a:rPr kumimoji="0" lang="en-US" alt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Cultural </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&amp; Language Exchange:</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Live with host families, learn traditions, and new languages.</a:t>
            </a:r>
          </a:p>
          <a:p>
            <a:pPr marL="457200" marR="0" lvl="0" indent="-457200" algn="just" defTabSz="914400" rtl="0" eaLnBrk="0" fontAlgn="base" latinLnBrk="0" hangingPunct="0">
              <a:lnSpc>
                <a:spcPct val="150000"/>
              </a:lnSpc>
              <a:spcBef>
                <a:spcPct val="0"/>
              </a:spcBef>
              <a:spcAft>
                <a:spcPct val="0"/>
              </a:spcAft>
              <a:buClrTx/>
              <a:buSzTx/>
              <a:buFont typeface="Wingdings" panose="05000000000000000000" pitchFamily="2" charset="2"/>
              <a:buChar char="ü"/>
              <a:tabLst/>
              <a:defRPr/>
            </a:pPr>
            <a:r>
              <a:rPr kumimoji="0" lang="en-US" alt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Government-Sponsored </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Programs:</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Funded programs promoting global collaboration and cultural understanding.</a:t>
            </a:r>
          </a:p>
        </p:txBody>
      </p:sp>
      <p:sp>
        <p:nvSpPr>
          <p:cNvPr id="3" name="TextBox 2">
            <a:extLst>
              <a:ext uri="{FF2B5EF4-FFF2-40B4-BE49-F238E27FC236}">
                <a16:creationId xmlns:a16="http://schemas.microsoft.com/office/drawing/2014/main" id="{C23F9D89-517F-E550-8660-65DBCB84C848}"/>
              </a:ext>
            </a:extLst>
          </p:cNvPr>
          <p:cNvSpPr txBox="1"/>
          <p:nvPr/>
        </p:nvSpPr>
        <p:spPr>
          <a:xfrm>
            <a:off x="0" y="12112"/>
            <a:ext cx="12192000" cy="646331"/>
          </a:xfrm>
          <a:prstGeom prst="rect">
            <a:avLst/>
          </a:prstGeom>
          <a:solidFill>
            <a:srgbClr val="002060"/>
          </a:solidFill>
          <a:scene3d>
            <a:camera prst="orthographicFront"/>
            <a:lightRig rig="threePt" dir="t"/>
          </a:scene3d>
          <a:sp3d>
            <a:bevelT prst="angle"/>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Different types of Student Exchange Programs</a:t>
            </a:r>
          </a:p>
        </p:txBody>
      </p:sp>
    </p:spTree>
    <p:extLst>
      <p:ext uri="{BB962C8B-B14F-4D97-AF65-F5344CB8AC3E}">
        <p14:creationId xmlns:p14="http://schemas.microsoft.com/office/powerpoint/2010/main" val="409775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A542EB-94FB-49FA-E3BE-995965EBB7B5}"/>
              </a:ext>
            </a:extLst>
          </p:cNvPr>
          <p:cNvSpPr>
            <a:spLocks noChangeArrowheads="1"/>
          </p:cNvSpPr>
          <p:nvPr/>
        </p:nvSpPr>
        <p:spPr bwMode="auto">
          <a:xfrm>
            <a:off x="58189" y="809515"/>
            <a:ext cx="12075622" cy="1815882"/>
          </a:xfrm>
          <a:prstGeom prst="rect">
            <a:avLst/>
          </a:prstGeom>
          <a:gradFill flip="none" rotWithShape="1">
            <a:gsLst>
              <a:gs pos="0">
                <a:schemeClr val="accent4">
                  <a:lumMod val="20000"/>
                  <a:lumOff val="80000"/>
                </a:schemeClr>
              </a:gs>
              <a:gs pos="100000">
                <a:schemeClr val="bg1"/>
              </a:gs>
            </a:gsLst>
            <a:path path="circle">
              <a:fillToRect l="100000" t="100000"/>
            </a:path>
            <a:tileRect r="-100000" b="-100000"/>
          </a:gra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dirty="0">
                <a:ln>
                  <a:noFill/>
                </a:ln>
                <a:solidFill>
                  <a:srgbClr val="C00000"/>
                </a:solidFill>
                <a:effectLst/>
                <a:latin typeface="Arial" panose="020B0604020202020204" pitchFamily="34" charset="0"/>
              </a:rPr>
              <a:t>DST (Department of Science &amp; Technology) </a:t>
            </a:r>
            <a:r>
              <a:rPr kumimoji="0" lang="en-US" altLang="en-US" sz="2800" b="1" i="0" u="none" strike="noStrike" cap="none" normalizeH="0" baseline="0" dirty="0" err="1">
                <a:ln>
                  <a:noFill/>
                </a:ln>
                <a:solidFill>
                  <a:srgbClr val="C00000"/>
                </a:solidFill>
                <a:effectLst/>
                <a:latin typeface="Arial" panose="020B0604020202020204" pitchFamily="34" charset="0"/>
              </a:rPr>
              <a:t>CoE</a:t>
            </a:r>
            <a:r>
              <a:rPr kumimoji="0" lang="en-US" altLang="en-US" sz="2800" b="1" i="0" u="none" strike="noStrike" cap="none" normalizeH="0" baseline="0" dirty="0">
                <a:ln>
                  <a:noFill/>
                </a:ln>
                <a:solidFill>
                  <a:srgbClr val="C00000"/>
                </a:solidFill>
                <a:effectLst/>
                <a:latin typeface="Arial" panose="020B0604020202020204" pitchFamily="34" charset="0"/>
              </a:rPr>
              <a:t> Schemes</a:t>
            </a:r>
            <a:endParaRPr kumimoji="0" lang="en-US" altLang="en-US" sz="2800" b="0" i="0" u="none" strike="noStrike" cap="none" normalizeH="0" baseline="0" dirty="0">
              <a:ln>
                <a:noFill/>
              </a:ln>
              <a:solidFill>
                <a:srgbClr val="C00000"/>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dirty="0">
                <a:ln>
                  <a:noFill/>
                </a:ln>
                <a:solidFill>
                  <a:srgbClr val="0000FF"/>
                </a:solidFill>
                <a:effectLst/>
                <a:latin typeface="Arial" panose="020B0604020202020204" pitchFamily="34" charset="0"/>
              </a:rPr>
              <a:t>Focus: </a:t>
            </a:r>
            <a:r>
              <a:rPr kumimoji="0" lang="en-US" altLang="en-US" sz="2800" b="0" i="0" u="none" strike="noStrike" cap="none" normalizeH="0" baseline="0" dirty="0">
                <a:ln>
                  <a:noFill/>
                </a:ln>
                <a:solidFill>
                  <a:schemeClr val="tx1"/>
                </a:solidFill>
                <a:effectLst/>
                <a:latin typeface="Arial" panose="020B0604020202020204" pitchFamily="34" charset="0"/>
              </a:rPr>
              <a:t>Basic and frontier science, technology development</a:t>
            </a: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dirty="0">
                <a:ln>
                  <a:noFill/>
                </a:ln>
                <a:solidFill>
                  <a:srgbClr val="0000FF"/>
                </a:solidFill>
                <a:effectLst/>
                <a:latin typeface="Arial" panose="020B0604020202020204" pitchFamily="34" charset="0"/>
              </a:rPr>
              <a:t>Programs: </a:t>
            </a:r>
            <a:r>
              <a:rPr kumimoji="0" lang="en-US" altLang="en-US" sz="2800" b="0" i="0" u="none" strike="noStrike" cap="none" normalizeH="0" baseline="0" dirty="0" err="1">
                <a:ln>
                  <a:noFill/>
                </a:ln>
                <a:solidFill>
                  <a:schemeClr val="tx1"/>
                </a:solidFill>
                <a:effectLst/>
                <a:latin typeface="Arial" panose="020B0604020202020204" pitchFamily="34" charset="0"/>
              </a:rPr>
              <a:t>NCoE</a:t>
            </a:r>
            <a:r>
              <a:rPr kumimoji="0" lang="en-US" altLang="en-US" sz="2800" b="0" i="0" u="none" strike="noStrike" cap="none" normalizeH="0" baseline="0" dirty="0">
                <a:ln>
                  <a:noFill/>
                </a:ln>
                <a:solidFill>
                  <a:schemeClr val="tx1"/>
                </a:solidFill>
                <a:effectLst/>
                <a:latin typeface="Arial" panose="020B0604020202020204" pitchFamily="34" charset="0"/>
              </a:rPr>
              <a:t>, SERB-supported initiatives, thematic research clusters</a:t>
            </a: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dirty="0">
                <a:ln>
                  <a:noFill/>
                </a:ln>
                <a:solidFill>
                  <a:srgbClr val="0000FF"/>
                </a:solidFill>
                <a:effectLst/>
                <a:latin typeface="Arial" panose="020B0604020202020204" pitchFamily="34" charset="0"/>
              </a:rPr>
              <a:t>Eligibility: </a:t>
            </a:r>
            <a:r>
              <a:rPr kumimoji="0" lang="en-US" altLang="en-US" sz="2800" b="0" i="0" u="none" strike="noStrike" cap="none" normalizeH="0" baseline="0" dirty="0">
                <a:ln>
                  <a:noFill/>
                </a:ln>
                <a:solidFill>
                  <a:schemeClr val="tx1"/>
                </a:solidFill>
                <a:effectLst/>
                <a:latin typeface="Arial" panose="020B0604020202020204" pitchFamily="34" charset="0"/>
              </a:rPr>
              <a:t>Universities, research institutes, consortia</a:t>
            </a:r>
          </a:p>
        </p:txBody>
      </p:sp>
      <p:sp>
        <p:nvSpPr>
          <p:cNvPr id="4" name="TextBox 3">
            <a:extLst>
              <a:ext uri="{FF2B5EF4-FFF2-40B4-BE49-F238E27FC236}">
                <a16:creationId xmlns:a16="http://schemas.microsoft.com/office/drawing/2014/main" id="{EDD5ED6C-2869-6F8C-3284-0DFFC98B5BCD}"/>
              </a:ext>
            </a:extLst>
          </p:cNvPr>
          <p:cNvSpPr txBox="1"/>
          <p:nvPr/>
        </p:nvSpPr>
        <p:spPr>
          <a:xfrm>
            <a:off x="0" y="4892040"/>
            <a:ext cx="12192000" cy="1815882"/>
          </a:xfrm>
          <a:prstGeom prst="rect">
            <a:avLst/>
          </a:prstGeom>
          <a:gradFill>
            <a:gsLst>
              <a:gs pos="0">
                <a:schemeClr val="accent4">
                  <a:lumMod val="20000"/>
                  <a:lumOff val="80000"/>
                </a:schemeClr>
              </a:gs>
              <a:gs pos="100000">
                <a:schemeClr val="bg1"/>
              </a:gs>
            </a:gsLst>
            <a:path path="circle">
              <a:fillToRect l="100000" t="100000"/>
            </a:path>
          </a:gra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dirty="0">
                <a:ln>
                  <a:noFill/>
                </a:ln>
                <a:solidFill>
                  <a:schemeClr val="tx1"/>
                </a:solidFill>
                <a:effectLst/>
                <a:latin typeface="Arial" panose="020B0604020202020204" pitchFamily="34" charset="0"/>
              </a:rPr>
              <a:t>UGC (University Grants Commission) </a:t>
            </a:r>
            <a:r>
              <a:rPr kumimoji="0" lang="en-US" altLang="en-US" sz="2800" b="1" i="0" u="none" strike="noStrike" cap="none" normalizeH="0" baseline="0" dirty="0" err="1">
                <a:ln>
                  <a:noFill/>
                </a:ln>
                <a:solidFill>
                  <a:schemeClr val="tx1"/>
                </a:solidFill>
                <a:effectLst/>
                <a:latin typeface="Arial" panose="020B0604020202020204" pitchFamily="34" charset="0"/>
              </a:rPr>
              <a:t>CoE</a:t>
            </a:r>
            <a:r>
              <a:rPr kumimoji="0" lang="en-US" altLang="en-US" sz="2800" b="1" i="0" u="none" strike="noStrike" cap="none" normalizeH="0" baseline="0" dirty="0">
                <a:ln>
                  <a:noFill/>
                </a:ln>
                <a:solidFill>
                  <a:schemeClr val="tx1"/>
                </a:solidFill>
                <a:effectLst/>
                <a:latin typeface="Arial" panose="020B0604020202020204" pitchFamily="34" charset="0"/>
              </a:rPr>
              <a:t> Grants</a:t>
            </a:r>
            <a:endParaRPr kumimoji="0" lang="en-US" altLang="en-US" sz="28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dirty="0">
                <a:ln>
                  <a:noFill/>
                </a:ln>
                <a:solidFill>
                  <a:srgbClr val="0000FF"/>
                </a:solidFill>
                <a:effectLst/>
                <a:latin typeface="Arial" panose="020B0604020202020204" pitchFamily="34" charset="0"/>
              </a:rPr>
              <a:t>Focus: </a:t>
            </a:r>
            <a:r>
              <a:rPr kumimoji="0" lang="en-US" altLang="en-US" sz="2800" i="0" u="none" strike="noStrike" cap="none" normalizeH="0" baseline="0" dirty="0">
                <a:ln>
                  <a:noFill/>
                </a:ln>
                <a:solidFill>
                  <a:schemeClr val="tx1"/>
                </a:solidFill>
                <a:effectLst/>
                <a:latin typeface="Arial" panose="020B0604020202020204" pitchFamily="34" charset="0"/>
              </a:rPr>
              <a:t>Higher education institutions, research excellence in universities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dirty="0">
                <a:ln>
                  <a:noFill/>
                </a:ln>
                <a:solidFill>
                  <a:srgbClr val="0000FF"/>
                </a:solidFill>
                <a:effectLst/>
                <a:latin typeface="Arial" panose="020B0604020202020204" pitchFamily="34" charset="0"/>
              </a:rPr>
              <a:t>Programs: </a:t>
            </a:r>
            <a:r>
              <a:rPr kumimoji="0" lang="en-US" altLang="en-US" sz="2800" i="0" u="none" strike="noStrike" cap="none" normalizeH="0" baseline="0" dirty="0">
                <a:ln>
                  <a:noFill/>
                </a:ln>
                <a:solidFill>
                  <a:schemeClr val="tx1"/>
                </a:solidFill>
                <a:effectLst/>
                <a:latin typeface="Arial" panose="020B0604020202020204" pitchFamily="34" charset="0"/>
              </a:rPr>
              <a:t>UGC-Centre of Advanced Study (CAS), UGC-</a:t>
            </a:r>
            <a:r>
              <a:rPr kumimoji="0" lang="en-US" altLang="en-US" sz="2800" i="0" u="none" strike="noStrike" cap="none" normalizeH="0" baseline="0" dirty="0" err="1">
                <a:ln>
                  <a:noFill/>
                </a:ln>
                <a:solidFill>
                  <a:schemeClr val="tx1"/>
                </a:solidFill>
                <a:effectLst/>
                <a:latin typeface="Arial" panose="020B0604020202020204" pitchFamily="34" charset="0"/>
              </a:rPr>
              <a:t>CoE</a:t>
            </a:r>
            <a:r>
              <a:rPr kumimoji="0" lang="en-US" altLang="en-US" sz="2800" i="0" u="none" strike="noStrike" cap="none" normalizeH="0" baseline="0" dirty="0">
                <a:ln>
                  <a:noFill/>
                </a:ln>
                <a:solidFill>
                  <a:schemeClr val="tx1"/>
                </a:solidFill>
                <a:effectLst/>
                <a:latin typeface="Arial" panose="020B0604020202020204" pitchFamily="34" charset="0"/>
              </a:rPr>
              <a:t> Grants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i="0" u="none" strike="noStrike" cap="none" normalizeH="0" baseline="0" dirty="0">
                <a:ln>
                  <a:noFill/>
                </a:ln>
                <a:solidFill>
                  <a:schemeClr val="tx1"/>
                </a:solidFill>
                <a:effectLst/>
                <a:latin typeface="Arial" panose="020B0604020202020204" pitchFamily="34" charset="0"/>
              </a:rPr>
              <a:t>Encourages interdisciplinary research and academic leadership</a:t>
            </a:r>
          </a:p>
        </p:txBody>
      </p:sp>
      <p:sp>
        <p:nvSpPr>
          <p:cNvPr id="13" name="TextBox 12">
            <a:extLst>
              <a:ext uri="{FF2B5EF4-FFF2-40B4-BE49-F238E27FC236}">
                <a16:creationId xmlns:a16="http://schemas.microsoft.com/office/drawing/2014/main" id="{B1D45C0A-7FCE-DF26-7DCB-508533EBB99E}"/>
              </a:ext>
            </a:extLst>
          </p:cNvPr>
          <p:cNvSpPr txBox="1"/>
          <p:nvPr/>
        </p:nvSpPr>
        <p:spPr>
          <a:xfrm>
            <a:off x="0" y="0"/>
            <a:ext cx="12192000" cy="707886"/>
          </a:xfrm>
          <a:prstGeom prst="rect">
            <a:avLst/>
          </a:prstGeom>
          <a:solidFill>
            <a:srgbClr val="002060"/>
          </a:solidFill>
          <a:effectLst>
            <a:glow rad="101600">
              <a:schemeClr val="accent4">
                <a:satMod val="175000"/>
                <a:alpha val="40000"/>
              </a:schemeClr>
            </a:glow>
          </a:effectLst>
          <a:scene3d>
            <a:camera prst="orthographicFront"/>
            <a:lightRig rig="threePt" dir="t"/>
          </a:scene3d>
          <a:sp3d>
            <a:bevelT/>
          </a:sp3d>
        </p:spPr>
        <p:txBody>
          <a:bodyPr wrap="square">
            <a:spAutoFit/>
          </a:bodyPr>
          <a:lstStyle/>
          <a:p>
            <a:pPr algn="ctr"/>
            <a:r>
              <a:rPr lang="en-US" sz="4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Government-Supported Pathways to Establish a </a:t>
            </a:r>
            <a:r>
              <a:rPr lang="en-US" sz="40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CoE</a:t>
            </a:r>
            <a:endParaRPr lang="en-US" sz="4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C2AE7133-F33F-3C50-67B6-1BF6CFC1D97A}"/>
              </a:ext>
            </a:extLst>
          </p:cNvPr>
          <p:cNvPicPr>
            <a:picLocks noChangeAspect="1"/>
          </p:cNvPicPr>
          <p:nvPr/>
        </p:nvPicPr>
        <p:blipFill>
          <a:blip r:embed="rId2"/>
          <a:stretch>
            <a:fillRect/>
          </a:stretch>
        </p:blipFill>
        <p:spPr>
          <a:xfrm>
            <a:off x="8703425" y="2675272"/>
            <a:ext cx="2590799" cy="2215133"/>
          </a:xfrm>
          <a:prstGeom prst="rect">
            <a:avLst/>
          </a:prstGeom>
        </p:spPr>
      </p:pic>
      <p:pic>
        <p:nvPicPr>
          <p:cNvPr id="15" name="Picture 14">
            <a:extLst>
              <a:ext uri="{FF2B5EF4-FFF2-40B4-BE49-F238E27FC236}">
                <a16:creationId xmlns:a16="http://schemas.microsoft.com/office/drawing/2014/main" id="{1E72A832-3A14-D0E0-6EAD-A75CA18414FE}"/>
              </a:ext>
            </a:extLst>
          </p:cNvPr>
          <p:cNvPicPr>
            <a:picLocks noChangeAspect="1"/>
          </p:cNvPicPr>
          <p:nvPr/>
        </p:nvPicPr>
        <p:blipFill>
          <a:blip r:embed="rId3"/>
          <a:stretch>
            <a:fillRect/>
          </a:stretch>
        </p:blipFill>
        <p:spPr>
          <a:xfrm>
            <a:off x="707967" y="2675272"/>
            <a:ext cx="7897092" cy="2167586"/>
          </a:xfrm>
          <a:prstGeom prst="rect">
            <a:avLst/>
          </a:prstGeom>
        </p:spPr>
      </p:pic>
    </p:spTree>
    <p:extLst>
      <p:ext uri="{BB962C8B-B14F-4D97-AF65-F5344CB8AC3E}">
        <p14:creationId xmlns:p14="http://schemas.microsoft.com/office/powerpoint/2010/main" val="1864448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116B2C-C8B1-89FB-DD27-33B8436F1612}"/>
              </a:ext>
            </a:extLst>
          </p:cNvPr>
          <p:cNvSpPr txBox="1"/>
          <p:nvPr/>
        </p:nvSpPr>
        <p:spPr>
          <a:xfrm>
            <a:off x="0" y="804986"/>
            <a:ext cx="10756669" cy="1815882"/>
          </a:xfrm>
          <a:prstGeom prst="rect">
            <a:avLst/>
          </a:prstGeom>
          <a:gradFill>
            <a:gsLst>
              <a:gs pos="0">
                <a:schemeClr val="accent4">
                  <a:lumMod val="20000"/>
                  <a:lumOff val="80000"/>
                </a:schemeClr>
              </a:gs>
              <a:gs pos="100000">
                <a:schemeClr val="bg1"/>
              </a:gs>
            </a:gsLst>
            <a:path path="circle">
              <a:fillToRect l="100000" t="100000"/>
            </a:path>
          </a:gra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dirty="0">
                <a:ln>
                  <a:noFill/>
                </a:ln>
                <a:solidFill>
                  <a:srgbClr val="C00000"/>
                </a:solidFill>
                <a:effectLst/>
                <a:latin typeface="Arial" panose="020B0604020202020204" pitchFamily="34" charset="0"/>
              </a:rPr>
              <a:t>ICSSR / ICHR </a:t>
            </a:r>
            <a:r>
              <a:rPr kumimoji="0" lang="en-US" altLang="en-US" sz="2800" b="1" i="0" u="none" strike="noStrike" cap="none" normalizeH="0" baseline="0" dirty="0" err="1">
                <a:ln>
                  <a:noFill/>
                </a:ln>
                <a:solidFill>
                  <a:srgbClr val="C00000"/>
                </a:solidFill>
                <a:effectLst/>
                <a:latin typeface="Arial" panose="020B0604020202020204" pitchFamily="34" charset="0"/>
              </a:rPr>
              <a:t>CoEs</a:t>
            </a:r>
            <a:r>
              <a:rPr kumimoji="0" lang="en-US" altLang="en-US" sz="2800" b="1" i="0" u="none" strike="noStrike" cap="none" normalizeH="0" baseline="0" dirty="0">
                <a:ln>
                  <a:noFill/>
                </a:ln>
                <a:solidFill>
                  <a:srgbClr val="C00000"/>
                </a:solidFill>
                <a:effectLst/>
                <a:latin typeface="Arial" panose="020B0604020202020204" pitchFamily="34" charset="0"/>
              </a:rPr>
              <a:t> (Humanities &amp; Social Sciences)</a:t>
            </a:r>
            <a:endParaRPr kumimoji="0" lang="en-US" altLang="en-US" sz="2800" b="0" i="0" u="none" strike="noStrike" cap="none" normalizeH="0" baseline="0" dirty="0">
              <a:ln>
                <a:noFill/>
              </a:ln>
              <a:solidFill>
                <a:srgbClr val="C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dirty="0">
                <a:ln>
                  <a:noFill/>
                </a:ln>
                <a:solidFill>
                  <a:schemeClr val="tx1"/>
                </a:solidFill>
                <a:effectLst/>
                <a:latin typeface="Arial" panose="020B0604020202020204" pitchFamily="34" charset="0"/>
              </a:rPr>
              <a:t>Focus</a:t>
            </a:r>
            <a:r>
              <a:rPr kumimoji="0" lang="en-US" altLang="en-US" sz="2800" b="0" i="0" u="none" strike="noStrike" cap="none" normalizeH="0" baseline="0" dirty="0">
                <a:ln>
                  <a:noFill/>
                </a:ln>
                <a:solidFill>
                  <a:schemeClr val="tx1"/>
                </a:solidFill>
                <a:effectLst/>
                <a:latin typeface="Arial" panose="020B0604020202020204" pitchFamily="34" charset="0"/>
              </a:rPr>
              <a:t>: Social sciences, history, culture, and humanities research</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dirty="0">
                <a:ln>
                  <a:noFill/>
                </a:ln>
                <a:solidFill>
                  <a:schemeClr val="tx1"/>
                </a:solidFill>
                <a:effectLst/>
                <a:latin typeface="Arial" panose="020B0604020202020204" pitchFamily="34" charset="0"/>
              </a:rPr>
              <a:t>Programs</a:t>
            </a:r>
            <a:r>
              <a:rPr kumimoji="0" lang="en-US" altLang="en-US" sz="2800" b="0" i="0" u="none" strike="noStrike" cap="none" normalizeH="0" baseline="0" dirty="0">
                <a:ln>
                  <a:noFill/>
                </a:ln>
                <a:solidFill>
                  <a:schemeClr val="tx1"/>
                </a:solidFill>
                <a:effectLst/>
                <a:latin typeface="Arial" panose="020B0604020202020204" pitchFamily="34" charset="0"/>
              </a:rPr>
              <a:t>: ICSSR Research Centres, HSS-focused </a:t>
            </a:r>
            <a:r>
              <a:rPr kumimoji="0" lang="en-US" altLang="en-US" sz="2800" b="0" i="0" u="none" strike="noStrike" cap="none" normalizeH="0" baseline="0" dirty="0" err="1">
                <a:ln>
                  <a:noFill/>
                </a:ln>
                <a:solidFill>
                  <a:schemeClr val="tx1"/>
                </a:solidFill>
                <a:effectLst/>
                <a:latin typeface="Arial" panose="020B0604020202020204" pitchFamily="34" charset="0"/>
              </a:rPr>
              <a:t>CoEs</a:t>
            </a:r>
            <a:endParaRPr kumimoji="0" lang="en-US" altLang="en-US" sz="2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solidFill>
                  <a:schemeClr val="tx1"/>
                </a:solidFill>
                <a:effectLst/>
                <a:latin typeface="Arial" panose="020B0604020202020204" pitchFamily="34" charset="0"/>
              </a:rPr>
              <a:t>Promotes collaborative and applied social research</a:t>
            </a:r>
          </a:p>
        </p:txBody>
      </p:sp>
      <p:sp>
        <p:nvSpPr>
          <p:cNvPr id="8" name="TextBox 7">
            <a:extLst>
              <a:ext uri="{FF2B5EF4-FFF2-40B4-BE49-F238E27FC236}">
                <a16:creationId xmlns:a16="http://schemas.microsoft.com/office/drawing/2014/main" id="{06905682-7085-802E-D842-7E0A12CDA37E}"/>
              </a:ext>
            </a:extLst>
          </p:cNvPr>
          <p:cNvSpPr txBox="1"/>
          <p:nvPr/>
        </p:nvSpPr>
        <p:spPr>
          <a:xfrm>
            <a:off x="1695796" y="2620868"/>
            <a:ext cx="10496204" cy="2246769"/>
          </a:xfrm>
          <a:prstGeom prst="rect">
            <a:avLst/>
          </a:prstGeom>
          <a:gradFill>
            <a:gsLst>
              <a:gs pos="0">
                <a:schemeClr val="accent6">
                  <a:lumMod val="40000"/>
                  <a:lumOff val="60000"/>
                </a:schemeClr>
              </a:gs>
              <a:gs pos="100000">
                <a:schemeClr val="bg1"/>
              </a:gs>
            </a:gsLst>
            <a:path path="circle">
              <a:fillToRect l="100000" t="100000"/>
            </a:path>
          </a:gra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dirty="0">
                <a:ln>
                  <a:noFill/>
                </a:ln>
                <a:solidFill>
                  <a:srgbClr val="C00000"/>
                </a:solidFill>
                <a:effectLst/>
                <a:latin typeface="Arial" panose="020B0604020202020204" pitchFamily="34" charset="0"/>
              </a:rPr>
              <a:t>DBT / ICMR / </a:t>
            </a:r>
            <a:r>
              <a:rPr kumimoji="0" lang="en-US" altLang="en-US" sz="2800" b="1" i="0" u="none" strike="noStrike" cap="none" normalizeH="0" baseline="0" dirty="0" err="1">
                <a:ln>
                  <a:noFill/>
                </a:ln>
                <a:solidFill>
                  <a:srgbClr val="C00000"/>
                </a:solidFill>
                <a:effectLst/>
                <a:latin typeface="Arial" panose="020B0604020202020204" pitchFamily="34" charset="0"/>
              </a:rPr>
              <a:t>MoES</a:t>
            </a:r>
            <a:r>
              <a:rPr kumimoji="0" lang="en-US" altLang="en-US" sz="2800" b="1" i="0" u="none" strike="noStrike" cap="none" normalizeH="0" baseline="0" dirty="0">
                <a:ln>
                  <a:noFill/>
                </a:ln>
                <a:solidFill>
                  <a:srgbClr val="C00000"/>
                </a:solidFill>
                <a:effectLst/>
                <a:latin typeface="Arial" panose="020B0604020202020204" pitchFamily="34" charset="0"/>
              </a:rPr>
              <a:t> </a:t>
            </a:r>
            <a:r>
              <a:rPr kumimoji="0" lang="en-US" altLang="en-US" sz="2800" b="1" i="0" u="none" strike="noStrike" cap="none" normalizeH="0" baseline="0" dirty="0" err="1">
                <a:ln>
                  <a:noFill/>
                </a:ln>
                <a:solidFill>
                  <a:srgbClr val="C00000"/>
                </a:solidFill>
                <a:effectLst/>
                <a:latin typeface="Arial" panose="020B0604020202020204" pitchFamily="34" charset="0"/>
              </a:rPr>
              <a:t>CoEs</a:t>
            </a:r>
            <a:r>
              <a:rPr kumimoji="0" lang="en-US" altLang="en-US" sz="2800" b="1" i="0" u="none" strike="noStrike" cap="none" normalizeH="0" baseline="0" dirty="0">
                <a:ln>
                  <a:noFill/>
                </a:ln>
                <a:solidFill>
                  <a:srgbClr val="C00000"/>
                </a:solidFill>
                <a:effectLst/>
                <a:latin typeface="Arial" panose="020B0604020202020204" pitchFamily="34" charset="0"/>
              </a:rPr>
              <a:t> (Applied Research)</a:t>
            </a:r>
            <a:endParaRPr kumimoji="0" lang="en-US" altLang="en-US" sz="2800" b="0" i="0" u="none" strike="noStrike" cap="none" normalizeH="0" baseline="0" dirty="0">
              <a:ln>
                <a:noFill/>
              </a:ln>
              <a:solidFill>
                <a:srgbClr val="C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dirty="0">
                <a:ln>
                  <a:noFill/>
                </a:ln>
                <a:solidFill>
                  <a:schemeClr val="tx1"/>
                </a:solidFill>
                <a:effectLst/>
                <a:latin typeface="Arial" panose="020B0604020202020204" pitchFamily="34" charset="0"/>
              </a:rPr>
              <a:t>DBT</a:t>
            </a:r>
            <a:r>
              <a:rPr kumimoji="0" lang="en-US" altLang="en-US" sz="2800" b="0" i="0" u="none" strike="noStrike" cap="none" normalizeH="0" baseline="0" dirty="0">
                <a:ln>
                  <a:noFill/>
                </a:ln>
                <a:solidFill>
                  <a:schemeClr val="tx1"/>
                </a:solidFill>
                <a:effectLst/>
                <a:latin typeface="Arial" panose="020B0604020202020204" pitchFamily="34" charset="0"/>
              </a:rPr>
              <a:t>: Biotechnology, life sciences, translational research</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dirty="0">
                <a:ln>
                  <a:noFill/>
                </a:ln>
                <a:solidFill>
                  <a:schemeClr val="tx1"/>
                </a:solidFill>
                <a:effectLst/>
                <a:latin typeface="Arial" panose="020B0604020202020204" pitchFamily="34" charset="0"/>
              </a:rPr>
              <a:t>ICMR</a:t>
            </a:r>
            <a:r>
              <a:rPr kumimoji="0" lang="en-US" altLang="en-US" sz="2800" b="0" i="0" u="none" strike="noStrike" cap="none" normalizeH="0" baseline="0" dirty="0">
                <a:ln>
                  <a:noFill/>
                </a:ln>
                <a:solidFill>
                  <a:schemeClr val="tx1"/>
                </a:solidFill>
                <a:effectLst/>
                <a:latin typeface="Arial" panose="020B0604020202020204" pitchFamily="34" charset="0"/>
              </a:rPr>
              <a:t>: Medical and health research excellence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dirty="0" err="1">
                <a:ln>
                  <a:noFill/>
                </a:ln>
                <a:solidFill>
                  <a:schemeClr val="tx1"/>
                </a:solidFill>
                <a:effectLst/>
                <a:latin typeface="Arial" panose="020B0604020202020204" pitchFamily="34" charset="0"/>
              </a:rPr>
              <a:t>MoES</a:t>
            </a:r>
            <a:r>
              <a:rPr kumimoji="0" lang="en-US" altLang="en-US" sz="2800" b="0" i="0" u="none" strike="noStrike" cap="none" normalizeH="0" baseline="0" dirty="0">
                <a:ln>
                  <a:noFill/>
                </a:ln>
                <a:solidFill>
                  <a:schemeClr val="tx1"/>
                </a:solidFill>
                <a:effectLst/>
                <a:latin typeface="Arial" panose="020B0604020202020204" pitchFamily="34" charset="0"/>
              </a:rPr>
              <a:t>: Earth sciences, environmental and mineral research</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solidFill>
                  <a:schemeClr val="tx1"/>
                </a:solidFill>
                <a:effectLst/>
                <a:latin typeface="Arial" panose="020B0604020202020204" pitchFamily="34" charset="0"/>
              </a:rPr>
              <a:t>Supports innovation, societal impact, and technology translation</a:t>
            </a:r>
          </a:p>
        </p:txBody>
      </p:sp>
      <p:sp>
        <p:nvSpPr>
          <p:cNvPr id="10" name="TextBox 9">
            <a:extLst>
              <a:ext uri="{FF2B5EF4-FFF2-40B4-BE49-F238E27FC236}">
                <a16:creationId xmlns:a16="http://schemas.microsoft.com/office/drawing/2014/main" id="{CABBC4E5-E279-784C-8D75-6EF0717A57E1}"/>
              </a:ext>
            </a:extLst>
          </p:cNvPr>
          <p:cNvSpPr txBox="1"/>
          <p:nvPr/>
        </p:nvSpPr>
        <p:spPr>
          <a:xfrm>
            <a:off x="0" y="4867637"/>
            <a:ext cx="9609513" cy="1938992"/>
          </a:xfrm>
          <a:prstGeom prst="rect">
            <a:avLst/>
          </a:prstGeom>
          <a:gradFill>
            <a:gsLst>
              <a:gs pos="0">
                <a:schemeClr val="accent1">
                  <a:lumMod val="20000"/>
                  <a:lumOff val="80000"/>
                </a:schemeClr>
              </a:gs>
              <a:gs pos="100000">
                <a:schemeClr val="bg1"/>
              </a:gs>
            </a:gsLst>
            <a:path path="circle">
              <a:fillToRect l="100000" t="100000"/>
            </a:path>
          </a:gra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rgbClr val="C00000"/>
                </a:solidFill>
                <a:effectLst/>
                <a:latin typeface="Arial" panose="020B0604020202020204" pitchFamily="34" charset="0"/>
              </a:rPr>
              <a:t>National Missions</a:t>
            </a:r>
            <a:endParaRPr kumimoji="0" lang="en-US" altLang="en-US" sz="2400" b="0" i="0" u="none" strike="noStrike" cap="none" normalizeH="0" baseline="0" dirty="0">
              <a:ln>
                <a:noFill/>
              </a:ln>
              <a:solidFill>
                <a:srgbClr val="C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chemeClr val="tx1"/>
                </a:solidFill>
                <a:effectLst/>
                <a:latin typeface="Arial" panose="020B0604020202020204" pitchFamily="34" charset="0"/>
              </a:rPr>
              <a:t>Skill Development Mission: </a:t>
            </a:r>
            <a:r>
              <a:rPr kumimoji="0" lang="en-US" altLang="en-US" sz="2400" b="0" i="0" u="none" strike="noStrike" cap="none" normalizeH="0" baseline="0" dirty="0" err="1">
                <a:ln>
                  <a:noFill/>
                </a:ln>
                <a:solidFill>
                  <a:schemeClr val="tx1"/>
                </a:solidFill>
                <a:effectLst/>
                <a:latin typeface="Arial" panose="020B0604020202020204" pitchFamily="34" charset="0"/>
              </a:rPr>
              <a:t>CoEs</a:t>
            </a:r>
            <a:r>
              <a:rPr kumimoji="0" lang="en-US" altLang="en-US" sz="2400" b="0" i="0" u="none" strike="noStrike" cap="none" normalizeH="0" baseline="0" dirty="0">
                <a:ln>
                  <a:noFill/>
                </a:ln>
                <a:solidFill>
                  <a:schemeClr val="tx1"/>
                </a:solidFill>
                <a:effectLst/>
                <a:latin typeface="Arial" panose="020B0604020202020204" pitchFamily="34" charset="0"/>
              </a:rPr>
              <a:t> to enhance vocational and technical skills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chemeClr val="tx1"/>
                </a:solidFill>
                <a:effectLst/>
                <a:latin typeface="Arial" panose="020B0604020202020204" pitchFamily="34" charset="0"/>
              </a:rPr>
              <a:t>Critical Minerals Mission: </a:t>
            </a:r>
            <a:r>
              <a:rPr kumimoji="0" lang="en-US" altLang="en-US" sz="2400" b="0" i="0" u="none" strike="noStrike" cap="none" normalizeH="0" baseline="0" dirty="0">
                <a:ln>
                  <a:noFill/>
                </a:ln>
                <a:solidFill>
                  <a:schemeClr val="tx1"/>
                </a:solidFill>
                <a:effectLst/>
                <a:latin typeface="Arial" panose="020B0604020202020204" pitchFamily="34" charset="0"/>
              </a:rPr>
              <a:t>Centres focusing on sustainable exploration and utilization of minerals</a:t>
            </a:r>
          </a:p>
        </p:txBody>
      </p:sp>
      <p:sp>
        <p:nvSpPr>
          <p:cNvPr id="2" name="TextBox 1">
            <a:extLst>
              <a:ext uri="{FF2B5EF4-FFF2-40B4-BE49-F238E27FC236}">
                <a16:creationId xmlns:a16="http://schemas.microsoft.com/office/drawing/2014/main" id="{7A7A2DBE-BD11-2C08-7BCB-87532D4BBAAB}"/>
              </a:ext>
            </a:extLst>
          </p:cNvPr>
          <p:cNvSpPr txBox="1"/>
          <p:nvPr/>
        </p:nvSpPr>
        <p:spPr>
          <a:xfrm>
            <a:off x="0" y="0"/>
            <a:ext cx="12192000" cy="707886"/>
          </a:xfrm>
          <a:prstGeom prst="rect">
            <a:avLst/>
          </a:prstGeom>
          <a:solidFill>
            <a:srgbClr val="002060"/>
          </a:solidFill>
          <a:effectLst>
            <a:glow rad="101600">
              <a:schemeClr val="accent4">
                <a:satMod val="175000"/>
                <a:alpha val="40000"/>
              </a:schemeClr>
            </a:glow>
          </a:effectLst>
          <a:scene3d>
            <a:camera prst="orthographicFront"/>
            <a:lightRig rig="threePt" dir="t"/>
          </a:scene3d>
          <a:sp3d>
            <a:bevelT/>
          </a:sp3d>
        </p:spPr>
        <p:txBody>
          <a:bodyPr wrap="square">
            <a:spAutoFit/>
          </a:bodyPr>
          <a:lstStyle/>
          <a:p>
            <a:pPr algn="ctr"/>
            <a:r>
              <a:rPr lang="en-US" sz="4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Government-Supported Pathways to Establish a </a:t>
            </a:r>
            <a:r>
              <a:rPr lang="en-US" sz="40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CoE</a:t>
            </a:r>
            <a:endParaRPr lang="en-US" sz="4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F676375-57C3-3268-4029-44880C9D733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78655" y="848334"/>
            <a:ext cx="2313345" cy="1770708"/>
          </a:xfrm>
          <a:prstGeom prst="rect">
            <a:avLst/>
          </a:prstGeom>
        </p:spPr>
      </p:pic>
      <p:pic>
        <p:nvPicPr>
          <p:cNvPr id="5" name="Picture 4">
            <a:extLst>
              <a:ext uri="{FF2B5EF4-FFF2-40B4-BE49-F238E27FC236}">
                <a16:creationId xmlns:a16="http://schemas.microsoft.com/office/drawing/2014/main" id="{5EDE90AB-F527-1900-074F-263D36427FE8}"/>
              </a:ext>
            </a:extLst>
          </p:cNvPr>
          <p:cNvPicPr>
            <a:picLocks noChangeAspect="1"/>
          </p:cNvPicPr>
          <p:nvPr/>
        </p:nvPicPr>
        <p:blipFill>
          <a:blip r:embed="rId3"/>
          <a:srcRect l="50931" t="9117" b="8819"/>
          <a:stretch>
            <a:fillRect/>
          </a:stretch>
        </p:blipFill>
        <p:spPr>
          <a:xfrm>
            <a:off x="0" y="2954655"/>
            <a:ext cx="1775198" cy="1519165"/>
          </a:xfrm>
          <a:prstGeom prst="rect">
            <a:avLst/>
          </a:prstGeom>
        </p:spPr>
      </p:pic>
      <p:pic>
        <p:nvPicPr>
          <p:cNvPr id="7" name="Picture 6">
            <a:extLst>
              <a:ext uri="{FF2B5EF4-FFF2-40B4-BE49-F238E27FC236}">
                <a16:creationId xmlns:a16="http://schemas.microsoft.com/office/drawing/2014/main" id="{FF8329DD-28F2-84DE-0DB5-503FC40463E9}"/>
              </a:ext>
            </a:extLst>
          </p:cNvPr>
          <p:cNvPicPr>
            <a:picLocks noChangeAspect="1"/>
          </p:cNvPicPr>
          <p:nvPr/>
        </p:nvPicPr>
        <p:blipFill>
          <a:blip r:embed="rId4"/>
          <a:stretch>
            <a:fillRect/>
          </a:stretch>
        </p:blipFill>
        <p:spPr>
          <a:xfrm>
            <a:off x="8731655" y="5223882"/>
            <a:ext cx="3327341" cy="1226501"/>
          </a:xfrm>
          <a:prstGeom prst="rect">
            <a:avLst/>
          </a:prstGeom>
        </p:spPr>
      </p:pic>
    </p:spTree>
    <p:extLst>
      <p:ext uri="{BB962C8B-B14F-4D97-AF65-F5344CB8AC3E}">
        <p14:creationId xmlns:p14="http://schemas.microsoft.com/office/powerpoint/2010/main" val="1552040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A46B5E1-4D4C-1D93-5C0A-28FB4B0E8F58}"/>
              </a:ext>
            </a:extLst>
          </p:cNvPr>
          <p:cNvPicPr>
            <a:picLocks noChangeAspect="1"/>
          </p:cNvPicPr>
          <p:nvPr/>
        </p:nvPicPr>
        <p:blipFill>
          <a:blip r:embed="rId2"/>
          <a:srcRect l="13165" t="13818" r="15522"/>
          <a:stretch>
            <a:fillRect/>
          </a:stretch>
        </p:blipFill>
        <p:spPr>
          <a:xfrm>
            <a:off x="8972468" y="4124091"/>
            <a:ext cx="3086529" cy="2486709"/>
          </a:xfrm>
          <a:prstGeom prst="rect">
            <a:avLst/>
          </a:prstGeom>
        </p:spPr>
      </p:pic>
      <p:sp>
        <p:nvSpPr>
          <p:cNvPr id="4" name="TextBox 3">
            <a:extLst>
              <a:ext uri="{FF2B5EF4-FFF2-40B4-BE49-F238E27FC236}">
                <a16:creationId xmlns:a16="http://schemas.microsoft.com/office/drawing/2014/main" id="{87769FBB-8848-AC4F-C08A-990AF56275FF}"/>
              </a:ext>
            </a:extLst>
          </p:cNvPr>
          <p:cNvSpPr txBox="1"/>
          <p:nvPr/>
        </p:nvSpPr>
        <p:spPr>
          <a:xfrm>
            <a:off x="0" y="0"/>
            <a:ext cx="12192000" cy="707886"/>
          </a:xfrm>
          <a:prstGeom prst="rect">
            <a:avLst/>
          </a:prstGeom>
          <a:solidFill>
            <a:srgbClr val="002060"/>
          </a:solidFill>
          <a:effectLst>
            <a:glow rad="101600">
              <a:schemeClr val="accent4">
                <a:satMod val="175000"/>
                <a:alpha val="40000"/>
              </a:schemeClr>
            </a:glow>
          </a:effectLst>
          <a:scene3d>
            <a:camera prst="orthographicFront"/>
            <a:lightRig rig="threePt" dir="t"/>
          </a:scene3d>
          <a:sp3d>
            <a:bevelT/>
          </a:sp3d>
        </p:spPr>
        <p:txBody>
          <a:bodyPr wrap="square">
            <a:spAutoFit/>
          </a:bodyPr>
          <a:lstStyle/>
          <a:p>
            <a:pPr algn="ctr"/>
            <a:r>
              <a:rPr lang="en-US" sz="4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Steps to Establish a </a:t>
            </a:r>
            <a:r>
              <a:rPr lang="en-US" sz="40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CoE</a:t>
            </a:r>
            <a:endParaRPr lang="en-US" sz="4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Arrow: Pentagon 4">
            <a:extLst>
              <a:ext uri="{FF2B5EF4-FFF2-40B4-BE49-F238E27FC236}">
                <a16:creationId xmlns:a16="http://schemas.microsoft.com/office/drawing/2014/main" id="{A3212719-06F4-7BD3-1562-FDE9925E378B}"/>
              </a:ext>
            </a:extLst>
          </p:cNvPr>
          <p:cNvSpPr/>
          <p:nvPr/>
        </p:nvSpPr>
        <p:spPr>
          <a:xfrm>
            <a:off x="2306781" y="802995"/>
            <a:ext cx="9191106" cy="964277"/>
          </a:xfrm>
          <a:prstGeom prst="homePlate">
            <a:avLst/>
          </a:prstGeom>
          <a:noFill/>
          <a:ln w="38100"/>
          <a:effectLst>
            <a:glow rad="63500">
              <a:schemeClr val="accent6">
                <a:satMod val="175000"/>
                <a:alpha val="40000"/>
              </a:schemeClr>
            </a:glo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14350" indent="-514350">
              <a:buFont typeface="+mj-lt"/>
              <a:buAutoNum type="arabicPeriod"/>
            </a:pPr>
            <a:r>
              <a:rPr lang="en-US" sz="3200" b="1" dirty="0">
                <a:solidFill>
                  <a:srgbClr val="C00000"/>
                </a:solidFill>
              </a:rPr>
              <a:t>Identify niche or interdisciplinary research area</a:t>
            </a:r>
          </a:p>
        </p:txBody>
      </p:sp>
      <p:sp>
        <p:nvSpPr>
          <p:cNvPr id="6" name="Arrow: Pentagon 5">
            <a:extLst>
              <a:ext uri="{FF2B5EF4-FFF2-40B4-BE49-F238E27FC236}">
                <a16:creationId xmlns:a16="http://schemas.microsoft.com/office/drawing/2014/main" id="{30951A74-005B-ABBB-F6BD-F55B5E42FEF9}"/>
              </a:ext>
            </a:extLst>
          </p:cNvPr>
          <p:cNvSpPr/>
          <p:nvPr/>
        </p:nvSpPr>
        <p:spPr>
          <a:xfrm flipH="1">
            <a:off x="2111433" y="1879283"/>
            <a:ext cx="9947564" cy="964277"/>
          </a:xfrm>
          <a:prstGeom prst="homePlate">
            <a:avLst/>
          </a:prstGeom>
          <a:noFill/>
          <a:ln w="38100"/>
          <a:effectLst>
            <a:glow rad="63500">
              <a:schemeClr val="accent6">
                <a:satMod val="175000"/>
                <a:alpha val="40000"/>
              </a:schemeClr>
            </a:glo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dirty="0">
                <a:solidFill>
                  <a:srgbClr val="C00000"/>
                </a:solidFill>
              </a:rPr>
              <a:t>2.  Prepare a strong research and collaboration proposal</a:t>
            </a:r>
          </a:p>
        </p:txBody>
      </p:sp>
      <p:sp>
        <p:nvSpPr>
          <p:cNvPr id="7" name="Arrow: Pentagon 6">
            <a:extLst>
              <a:ext uri="{FF2B5EF4-FFF2-40B4-BE49-F238E27FC236}">
                <a16:creationId xmlns:a16="http://schemas.microsoft.com/office/drawing/2014/main" id="{854EC06D-DC80-2DD8-1229-FFE7132D83CA}"/>
              </a:ext>
            </a:extLst>
          </p:cNvPr>
          <p:cNvSpPr/>
          <p:nvPr/>
        </p:nvSpPr>
        <p:spPr>
          <a:xfrm>
            <a:off x="116377" y="2951881"/>
            <a:ext cx="12192000" cy="964277"/>
          </a:xfrm>
          <a:prstGeom prst="homePlate">
            <a:avLst/>
          </a:prstGeom>
          <a:noFill/>
          <a:ln w="38100"/>
          <a:effectLst>
            <a:glow rad="63500">
              <a:schemeClr val="accent6">
                <a:satMod val="175000"/>
                <a:alpha val="40000"/>
              </a:schemeClr>
            </a:glo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dirty="0">
                <a:solidFill>
                  <a:srgbClr val="C00000"/>
                </a:solidFill>
              </a:rPr>
              <a:t>3. Secure funding from government, international, or private sources</a:t>
            </a:r>
          </a:p>
        </p:txBody>
      </p:sp>
      <p:sp>
        <p:nvSpPr>
          <p:cNvPr id="8" name="Arrow: Pentagon 7">
            <a:extLst>
              <a:ext uri="{FF2B5EF4-FFF2-40B4-BE49-F238E27FC236}">
                <a16:creationId xmlns:a16="http://schemas.microsoft.com/office/drawing/2014/main" id="{99FF4DA0-9F4A-6EC0-E419-D20170D863DC}"/>
              </a:ext>
            </a:extLst>
          </p:cNvPr>
          <p:cNvSpPr/>
          <p:nvPr/>
        </p:nvSpPr>
        <p:spPr>
          <a:xfrm flipH="1">
            <a:off x="0" y="4019718"/>
            <a:ext cx="9947564" cy="964277"/>
          </a:xfrm>
          <a:prstGeom prst="homePlate">
            <a:avLst/>
          </a:prstGeom>
          <a:noFill/>
          <a:ln w="38100"/>
          <a:effectLst>
            <a:glow rad="63500">
              <a:schemeClr val="accent6">
                <a:satMod val="175000"/>
                <a:alpha val="40000"/>
              </a:schemeClr>
            </a:glo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dirty="0">
                <a:solidFill>
                  <a:srgbClr val="C00000"/>
                </a:solidFill>
              </a:rPr>
              <a:t>4. Build infrastructure and recruit faculty/students</a:t>
            </a:r>
          </a:p>
        </p:txBody>
      </p:sp>
      <p:sp>
        <p:nvSpPr>
          <p:cNvPr id="9" name="Arrow: Pentagon 8">
            <a:extLst>
              <a:ext uri="{FF2B5EF4-FFF2-40B4-BE49-F238E27FC236}">
                <a16:creationId xmlns:a16="http://schemas.microsoft.com/office/drawing/2014/main" id="{1BC0D86D-5CF6-02EA-E371-57A513A512CE}"/>
              </a:ext>
            </a:extLst>
          </p:cNvPr>
          <p:cNvSpPr/>
          <p:nvPr/>
        </p:nvSpPr>
        <p:spPr>
          <a:xfrm>
            <a:off x="235657" y="5106471"/>
            <a:ext cx="8944496" cy="964277"/>
          </a:xfrm>
          <a:prstGeom prst="homePlate">
            <a:avLst/>
          </a:prstGeom>
          <a:noFill/>
          <a:ln w="38100"/>
          <a:effectLst>
            <a:glow rad="63500">
              <a:schemeClr val="accent6">
                <a:satMod val="175000"/>
                <a:alpha val="40000"/>
              </a:schemeClr>
            </a:glo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rPr>
              <a:t>5. Establish governance, monitoring, and sustainability plan</a:t>
            </a:r>
          </a:p>
        </p:txBody>
      </p:sp>
      <p:pic>
        <p:nvPicPr>
          <p:cNvPr id="11" name="Picture 10">
            <a:extLst>
              <a:ext uri="{FF2B5EF4-FFF2-40B4-BE49-F238E27FC236}">
                <a16:creationId xmlns:a16="http://schemas.microsoft.com/office/drawing/2014/main" id="{732FE37C-482B-ECDC-5718-6069E7DB0C09}"/>
              </a:ext>
            </a:extLst>
          </p:cNvPr>
          <p:cNvPicPr>
            <a:picLocks noChangeAspect="1"/>
          </p:cNvPicPr>
          <p:nvPr/>
        </p:nvPicPr>
        <p:blipFill>
          <a:blip r:embed="rId3"/>
          <a:srcRect l="15630" r="17946"/>
          <a:stretch>
            <a:fillRect/>
          </a:stretch>
        </p:blipFill>
        <p:spPr>
          <a:xfrm>
            <a:off x="0" y="780168"/>
            <a:ext cx="2111433" cy="2119139"/>
          </a:xfrm>
          <a:prstGeom prst="rect">
            <a:avLst/>
          </a:prstGeom>
        </p:spPr>
      </p:pic>
    </p:spTree>
    <p:extLst>
      <p:ext uri="{BB962C8B-B14F-4D97-AF65-F5344CB8AC3E}">
        <p14:creationId xmlns:p14="http://schemas.microsoft.com/office/powerpoint/2010/main" val="1159794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35969D-2998-3CD8-224D-A9482A3F0E41}"/>
              </a:ext>
            </a:extLst>
          </p:cNvPr>
          <p:cNvSpPr>
            <a:spLocks noChangeArrowheads="1"/>
          </p:cNvSpPr>
          <p:nvPr/>
        </p:nvSpPr>
        <p:spPr bwMode="auto">
          <a:xfrm>
            <a:off x="0" y="756840"/>
            <a:ext cx="12192000" cy="1938992"/>
          </a:xfrm>
          <a:prstGeom prst="rect">
            <a:avLst/>
          </a:prstGeom>
          <a:gradFill>
            <a:gsLst>
              <a:gs pos="0">
                <a:schemeClr val="accent4">
                  <a:lumMod val="20000"/>
                  <a:lumOff val="80000"/>
                </a:schemeClr>
              </a:gs>
              <a:gs pos="100000">
                <a:schemeClr val="bg1"/>
              </a:gs>
            </a:gsLst>
            <a:path path="circle">
              <a:fillToRect l="100000" t="100000"/>
            </a:path>
          </a:gradFill>
          <a:ln>
            <a:noFill/>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rgbClr val="0000FF"/>
                </a:solidFill>
                <a:effectLst/>
                <a:latin typeface="Arial" panose="020B0604020202020204" pitchFamily="34" charset="0"/>
              </a:rPr>
              <a:t>Funding Constraints → Multi-Source Funding Strategy</a:t>
            </a:r>
            <a:endParaRPr kumimoji="0" lang="en-US" altLang="en-US" sz="2400" b="0" i="0" u="none" strike="noStrike" cap="none" normalizeH="0" baseline="0" dirty="0">
              <a:ln>
                <a:noFill/>
              </a:ln>
              <a:solidFill>
                <a:srgbClr val="0000FF"/>
              </a:solidFill>
              <a:effectLst/>
              <a:latin typeface="Arial" panose="020B0604020202020204" pitchFamily="34" charset="0"/>
            </a:endParaRPr>
          </a:p>
          <a:p>
            <a:pPr marL="747713"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400" b="1" i="0" u="sng" strike="noStrike" cap="none" normalizeH="0" baseline="0" dirty="0" err="1">
                <a:ln>
                  <a:noFill/>
                </a:ln>
                <a:solidFill>
                  <a:srgbClr val="C00000"/>
                </a:solidFill>
                <a:effectLst/>
                <a:latin typeface="Arial" panose="020B0604020202020204" pitchFamily="34" charset="0"/>
              </a:rPr>
              <a:t>Challenge:</a:t>
            </a:r>
            <a:r>
              <a:rPr kumimoji="0" lang="en-US" altLang="en-US" sz="2400" b="0" i="0" u="none" strike="noStrike" cap="none" normalizeH="0" baseline="0" dirty="0" err="1">
                <a:ln>
                  <a:noFill/>
                </a:ln>
                <a:solidFill>
                  <a:schemeClr val="tx1"/>
                </a:solidFill>
                <a:effectLst/>
                <a:latin typeface="Arial" panose="020B0604020202020204" pitchFamily="34" charset="0"/>
              </a:rPr>
              <a:t>Limited</a:t>
            </a:r>
            <a:r>
              <a:rPr kumimoji="0" lang="en-US" altLang="en-US" sz="2400" b="0" i="0" u="none" strike="noStrike" cap="none" normalizeH="0" baseline="0" dirty="0">
                <a:ln>
                  <a:noFill/>
                </a:ln>
                <a:solidFill>
                  <a:schemeClr val="tx1"/>
                </a:solidFill>
                <a:effectLst/>
                <a:latin typeface="Arial" panose="020B0604020202020204" pitchFamily="34" charset="0"/>
              </a:rPr>
              <a:t> budget can slow research, infrastructure, and program development.</a:t>
            </a:r>
          </a:p>
          <a:p>
            <a:pPr marL="747713"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400" b="1" i="0" u="sng" strike="noStrike" cap="none" normalizeH="0" baseline="0" dirty="0">
                <a:ln>
                  <a:noFill/>
                </a:ln>
                <a:solidFill>
                  <a:srgbClr val="C00000"/>
                </a:solidFill>
                <a:effectLst/>
                <a:latin typeface="Arial" panose="020B0604020202020204" pitchFamily="34" charset="0"/>
              </a:rPr>
              <a:t>Solution: </a:t>
            </a:r>
            <a:r>
              <a:rPr kumimoji="0" lang="en-US" altLang="en-US" sz="2400" b="1" i="0" u="none" strike="noStrike" cap="none" normalizeH="0" baseline="0" dirty="0">
                <a:ln>
                  <a:noFill/>
                </a:ln>
                <a:solidFill>
                  <a:schemeClr val="tx1"/>
                </a:solidFill>
                <a:effectLst/>
                <a:latin typeface="Arial" panose="020B0604020202020204" pitchFamily="34" charset="0"/>
              </a:rPr>
              <a:t>Combine government grants, industry partnerships, international funding, and philanthropy to ensure stable financial support.</a:t>
            </a:r>
          </a:p>
        </p:txBody>
      </p:sp>
      <p:sp>
        <p:nvSpPr>
          <p:cNvPr id="3" name="TextBox 2">
            <a:extLst>
              <a:ext uri="{FF2B5EF4-FFF2-40B4-BE49-F238E27FC236}">
                <a16:creationId xmlns:a16="http://schemas.microsoft.com/office/drawing/2014/main" id="{39E436AB-79DC-9EAA-5341-CA8C52F2577F}"/>
              </a:ext>
            </a:extLst>
          </p:cNvPr>
          <p:cNvSpPr txBox="1"/>
          <p:nvPr/>
        </p:nvSpPr>
        <p:spPr>
          <a:xfrm>
            <a:off x="0" y="0"/>
            <a:ext cx="12192000" cy="707886"/>
          </a:xfrm>
          <a:prstGeom prst="rect">
            <a:avLst/>
          </a:prstGeom>
          <a:solidFill>
            <a:srgbClr val="002060"/>
          </a:solidFill>
          <a:effectLst>
            <a:glow rad="101600">
              <a:schemeClr val="accent4">
                <a:satMod val="175000"/>
                <a:alpha val="40000"/>
              </a:schemeClr>
            </a:glow>
          </a:effectLst>
          <a:scene3d>
            <a:camera prst="orthographicFront"/>
            <a:lightRig rig="threePt" dir="t"/>
          </a:scene3d>
          <a:sp3d>
            <a:bevelT/>
          </a:sp3d>
        </p:spPr>
        <p:txBody>
          <a:bodyPr wrap="square">
            <a:spAutoFit/>
          </a:bodyPr>
          <a:lstStyle/>
          <a:p>
            <a:pPr algn="ctr"/>
            <a:r>
              <a:rPr lang="en-US" sz="4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Challenges and Solution in the path of </a:t>
            </a:r>
            <a:r>
              <a:rPr lang="en-US" sz="40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CoE</a:t>
            </a:r>
            <a:endParaRPr lang="en-US" sz="4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16D9D25-BE21-B118-51EE-2E4CE6D129A6}"/>
              </a:ext>
            </a:extLst>
          </p:cNvPr>
          <p:cNvSpPr txBox="1"/>
          <p:nvPr/>
        </p:nvSpPr>
        <p:spPr>
          <a:xfrm>
            <a:off x="1213658" y="2837924"/>
            <a:ext cx="10854346" cy="1938992"/>
          </a:xfrm>
          <a:prstGeom prst="rect">
            <a:avLst/>
          </a:prstGeom>
          <a:gradFill>
            <a:gsLst>
              <a:gs pos="0">
                <a:schemeClr val="accent6">
                  <a:lumMod val="20000"/>
                  <a:lumOff val="80000"/>
                </a:schemeClr>
              </a:gs>
              <a:gs pos="100000">
                <a:schemeClr val="bg1"/>
              </a:gs>
            </a:gsLst>
            <a:path path="circle">
              <a:fillToRect l="100000" t="100000"/>
            </a:path>
          </a:gra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rgbClr val="0000FF"/>
                </a:solidFill>
                <a:effectLst/>
                <a:latin typeface="Arial" panose="020B0604020202020204" pitchFamily="34" charset="0"/>
              </a:rPr>
              <a:t>Faculty Retention → Incentives &amp; Research Environment</a:t>
            </a:r>
            <a:endParaRPr kumimoji="0" lang="en-US" altLang="en-US" sz="2400" b="0" i="0" u="none" strike="noStrike" cap="none" normalizeH="0" baseline="0" dirty="0">
              <a:ln>
                <a:noFill/>
              </a:ln>
              <a:solidFill>
                <a:srgbClr val="0000FF"/>
              </a:solidFill>
              <a:effectLst/>
              <a:latin typeface="Arial" panose="020B0604020202020204" pitchFamily="34" charset="0"/>
            </a:endParaRPr>
          </a:p>
          <a:p>
            <a:pPr marL="625475"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400" b="1" i="0" u="sng" strike="noStrike" cap="none" normalizeH="0" baseline="0" dirty="0">
                <a:ln>
                  <a:noFill/>
                </a:ln>
                <a:solidFill>
                  <a:srgbClr val="C00000"/>
                </a:solidFill>
                <a:effectLst>
                  <a:outerShdw blurRad="38100" dist="38100" dir="2700000" algn="tl">
                    <a:srgbClr val="000000">
                      <a:alpha val="43137"/>
                    </a:srgbClr>
                  </a:outerShdw>
                </a:effectLst>
                <a:latin typeface="Arial" panose="020B0604020202020204" pitchFamily="34" charset="0"/>
              </a:rPr>
              <a:t>Challenge: </a:t>
            </a:r>
            <a:r>
              <a:rPr kumimoji="0" lang="en-US" altLang="en-US" sz="2400" b="0" i="0" u="none" strike="noStrike" cap="none" normalizeH="0" baseline="0" dirty="0">
                <a:ln>
                  <a:noFill/>
                </a:ln>
                <a:solidFill>
                  <a:schemeClr val="tx1"/>
                </a:solidFill>
                <a:effectLst/>
                <a:latin typeface="Arial" panose="020B0604020202020204" pitchFamily="34" charset="0"/>
              </a:rPr>
              <a:t>Talented faculty may leave for better opportunities elsewhere.</a:t>
            </a:r>
          </a:p>
          <a:p>
            <a:pPr marL="625475"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400" b="1" i="0" u="sng" strike="noStrike" cap="none" normalizeH="0" baseline="0" dirty="0">
                <a:ln>
                  <a:noFill/>
                </a:ln>
                <a:solidFill>
                  <a:srgbClr val="C00000"/>
                </a:solidFill>
                <a:effectLst>
                  <a:outerShdw blurRad="38100" dist="38100" dir="2700000" algn="tl">
                    <a:srgbClr val="000000">
                      <a:alpha val="43137"/>
                    </a:srgbClr>
                  </a:outerShdw>
                </a:effectLst>
                <a:latin typeface="Arial" panose="020B0604020202020204" pitchFamily="34" charset="0"/>
              </a:rPr>
              <a:t>Solution: </a:t>
            </a:r>
            <a:r>
              <a:rPr kumimoji="0" lang="en-US" altLang="en-US" sz="2400" b="0" i="0" u="none" strike="noStrike" cap="none" normalizeH="0" baseline="0" dirty="0">
                <a:ln>
                  <a:noFill/>
                </a:ln>
                <a:solidFill>
                  <a:schemeClr val="tx1"/>
                </a:solidFill>
                <a:effectLst/>
                <a:latin typeface="Arial" panose="020B0604020202020204" pitchFamily="34" charset="0"/>
              </a:rPr>
              <a:t>Offer competitive salaries, sabbatical programs, professional growth opportunities, and a collaborative research culture to enhance job satisfaction and loyalty.</a:t>
            </a:r>
          </a:p>
        </p:txBody>
      </p:sp>
      <p:sp>
        <p:nvSpPr>
          <p:cNvPr id="8" name="TextBox 7">
            <a:extLst>
              <a:ext uri="{FF2B5EF4-FFF2-40B4-BE49-F238E27FC236}">
                <a16:creationId xmlns:a16="http://schemas.microsoft.com/office/drawing/2014/main" id="{9D66D3F3-2385-7CAE-C835-4A4498304515}"/>
              </a:ext>
            </a:extLst>
          </p:cNvPr>
          <p:cNvSpPr txBox="1"/>
          <p:nvPr/>
        </p:nvSpPr>
        <p:spPr>
          <a:xfrm>
            <a:off x="0" y="4919008"/>
            <a:ext cx="12192000" cy="1938992"/>
          </a:xfrm>
          <a:prstGeom prst="rect">
            <a:avLst/>
          </a:prstGeom>
          <a:gradFill>
            <a:gsLst>
              <a:gs pos="0">
                <a:schemeClr val="accent2">
                  <a:lumMod val="60000"/>
                  <a:lumOff val="40000"/>
                </a:schemeClr>
              </a:gs>
              <a:gs pos="100000">
                <a:schemeClr val="bg1"/>
              </a:gs>
            </a:gsLst>
            <a:path path="circle">
              <a:fillToRect l="100000" t="100000"/>
            </a:path>
          </a:gra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rgbClr val="0000FF"/>
                </a:solidFill>
                <a:effectLst/>
                <a:latin typeface="Arial" panose="020B0604020202020204" pitchFamily="34" charset="0"/>
              </a:rPr>
              <a:t>Collaboration → </a:t>
            </a:r>
            <a:r>
              <a:rPr kumimoji="0" lang="en-US" altLang="en-US" sz="2400" b="1" i="0" u="none" strike="noStrike" cap="none" normalizeH="0" baseline="0" dirty="0" err="1">
                <a:ln>
                  <a:noFill/>
                </a:ln>
                <a:solidFill>
                  <a:srgbClr val="0000FF"/>
                </a:solidFill>
                <a:effectLst/>
                <a:latin typeface="Arial" panose="020B0604020202020204" pitchFamily="34" charset="0"/>
              </a:rPr>
              <a:t>MoUs</a:t>
            </a:r>
            <a:r>
              <a:rPr kumimoji="0" lang="en-US" altLang="en-US" sz="2400" b="1" i="0" u="none" strike="noStrike" cap="none" normalizeH="0" baseline="0" dirty="0">
                <a:ln>
                  <a:noFill/>
                </a:ln>
                <a:solidFill>
                  <a:srgbClr val="0000FF"/>
                </a:solidFill>
                <a:effectLst/>
                <a:latin typeface="Arial" panose="020B0604020202020204" pitchFamily="34" charset="0"/>
              </a:rPr>
              <a:t> &amp; Formal Networks</a:t>
            </a:r>
            <a:endParaRPr kumimoji="0" lang="en-US" altLang="en-US" sz="2400" b="0" i="0" u="none" strike="noStrike" cap="none" normalizeH="0" baseline="0" dirty="0">
              <a:ln>
                <a:noFill/>
              </a:ln>
              <a:solidFill>
                <a:srgbClr val="0000FF"/>
              </a:solidFill>
              <a:effectLst/>
              <a:latin typeface="Arial" panose="020B0604020202020204" pitchFamily="34" charset="0"/>
            </a:endParaRPr>
          </a:p>
          <a:p>
            <a:pPr marL="565150" marR="0" lvl="0" indent="-215900" algn="just" defTabSz="914400" rtl="0" eaLnBrk="0" fontAlgn="base" latinLnBrk="0" hangingPunct="0">
              <a:lnSpc>
                <a:spcPct val="100000"/>
              </a:lnSpc>
              <a:spcBef>
                <a:spcPct val="0"/>
              </a:spcBef>
              <a:spcAft>
                <a:spcPct val="0"/>
              </a:spcAft>
              <a:buClrTx/>
              <a:buSzTx/>
              <a:buFontTx/>
              <a:buChar char="•"/>
              <a:tabLst/>
            </a:pPr>
            <a:r>
              <a:rPr kumimoji="0" lang="en-US" altLang="en-US" sz="2400" b="1" i="0" u="sng" strike="noStrike" cap="none" normalizeH="0" baseline="0" dirty="0">
                <a:ln>
                  <a:noFill/>
                </a:ln>
                <a:solidFill>
                  <a:srgbClr val="C00000"/>
                </a:solidFill>
                <a:effectLst/>
                <a:latin typeface="Arial" panose="020B0604020202020204" pitchFamily="34" charset="0"/>
              </a:rPr>
              <a:t>Challenge: </a:t>
            </a:r>
            <a:r>
              <a:rPr kumimoji="0" lang="en-US" altLang="en-US" sz="2400" b="0" i="0" u="none" strike="noStrike" cap="none" normalizeH="0" baseline="0" dirty="0">
                <a:ln>
                  <a:noFill/>
                </a:ln>
                <a:solidFill>
                  <a:schemeClr val="tx1"/>
                </a:solidFill>
                <a:effectLst/>
                <a:latin typeface="Arial" panose="020B0604020202020204" pitchFamily="34" charset="0"/>
              </a:rPr>
              <a:t>Lack of strong partnerships can restrict interdisciplinary and international projects.</a:t>
            </a:r>
          </a:p>
          <a:p>
            <a:pPr marL="565150" marR="0" lvl="0" indent="-215900" algn="just" defTabSz="914400" rtl="0" eaLnBrk="0" fontAlgn="base" latinLnBrk="0" hangingPunct="0">
              <a:lnSpc>
                <a:spcPct val="100000"/>
              </a:lnSpc>
              <a:spcBef>
                <a:spcPct val="0"/>
              </a:spcBef>
              <a:spcAft>
                <a:spcPct val="0"/>
              </a:spcAft>
              <a:buClrTx/>
              <a:buSzTx/>
              <a:buFontTx/>
              <a:buChar char="•"/>
              <a:tabLst/>
            </a:pPr>
            <a:r>
              <a:rPr kumimoji="0" lang="en-US" altLang="en-US" sz="2400" b="1" i="0" u="sng" strike="noStrike" cap="none" normalizeH="0" baseline="0" dirty="0">
                <a:ln>
                  <a:noFill/>
                </a:ln>
                <a:solidFill>
                  <a:srgbClr val="C00000"/>
                </a:solidFill>
                <a:effectLst/>
                <a:latin typeface="Arial" panose="020B0604020202020204" pitchFamily="34" charset="0"/>
              </a:rPr>
              <a:t>Solution: </a:t>
            </a:r>
            <a:r>
              <a:rPr kumimoji="0" lang="en-US" altLang="en-US" sz="2400" b="0" i="0" u="none" strike="noStrike" cap="none" normalizeH="0" baseline="0" dirty="0">
                <a:ln>
                  <a:noFill/>
                </a:ln>
                <a:solidFill>
                  <a:schemeClr val="tx1"/>
                </a:solidFill>
                <a:effectLst/>
                <a:latin typeface="Arial" panose="020B0604020202020204" pitchFamily="34" charset="0"/>
              </a:rPr>
              <a:t>Establish Memoranda of Understanding (</a:t>
            </a:r>
            <a:r>
              <a:rPr kumimoji="0" lang="en-US" altLang="en-US" sz="2400" b="0" i="0" u="none" strike="noStrike" cap="none" normalizeH="0" baseline="0" dirty="0" err="1">
                <a:ln>
                  <a:noFill/>
                </a:ln>
                <a:solidFill>
                  <a:schemeClr val="tx1"/>
                </a:solidFill>
                <a:effectLst/>
                <a:latin typeface="Arial" panose="020B0604020202020204" pitchFamily="34" charset="0"/>
              </a:rPr>
              <a:t>MoUs</a:t>
            </a:r>
            <a:r>
              <a:rPr kumimoji="0" lang="en-US" altLang="en-US" sz="2400" b="0" i="0" u="none" strike="noStrike" cap="none" normalizeH="0" baseline="0" dirty="0">
                <a:ln>
                  <a:noFill/>
                </a:ln>
                <a:solidFill>
                  <a:schemeClr val="tx1"/>
                </a:solidFill>
                <a:effectLst/>
                <a:latin typeface="Arial" panose="020B0604020202020204" pitchFamily="34" charset="0"/>
              </a:rPr>
              <a:t>), participate in formal research networks, and create exchange programs to strengthen collaboration.</a:t>
            </a:r>
          </a:p>
        </p:txBody>
      </p:sp>
      <p:pic>
        <p:nvPicPr>
          <p:cNvPr id="9" name="Picture 8">
            <a:extLst>
              <a:ext uri="{FF2B5EF4-FFF2-40B4-BE49-F238E27FC236}">
                <a16:creationId xmlns:a16="http://schemas.microsoft.com/office/drawing/2014/main" id="{388C033B-2235-6D7A-75FA-9E3C1806748D}"/>
              </a:ext>
            </a:extLst>
          </p:cNvPr>
          <p:cNvPicPr>
            <a:picLocks noChangeAspect="1"/>
          </p:cNvPicPr>
          <p:nvPr/>
        </p:nvPicPr>
        <p:blipFill>
          <a:blip r:embed="rId2"/>
          <a:stretch>
            <a:fillRect/>
          </a:stretch>
        </p:blipFill>
        <p:spPr>
          <a:xfrm>
            <a:off x="0" y="3359988"/>
            <a:ext cx="1546429" cy="1029131"/>
          </a:xfrm>
          <a:prstGeom prst="rect">
            <a:avLst/>
          </a:prstGeom>
        </p:spPr>
      </p:pic>
    </p:spTree>
    <p:extLst>
      <p:ext uri="{BB962C8B-B14F-4D97-AF65-F5344CB8AC3E}">
        <p14:creationId xmlns:p14="http://schemas.microsoft.com/office/powerpoint/2010/main" val="1638945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D675FFB-1485-4B75-2CA6-3C195FF9E562}"/>
              </a:ext>
            </a:extLst>
          </p:cNvPr>
          <p:cNvPicPr>
            <a:picLocks noChangeAspect="1"/>
          </p:cNvPicPr>
          <p:nvPr/>
        </p:nvPicPr>
        <p:blipFill>
          <a:blip r:embed="rId3"/>
          <a:stretch>
            <a:fillRect/>
          </a:stretch>
        </p:blipFill>
        <p:spPr>
          <a:xfrm>
            <a:off x="2600836" y="2554545"/>
            <a:ext cx="4149113" cy="2964984"/>
          </a:xfrm>
          <a:prstGeom prst="rect">
            <a:avLst/>
          </a:prstGeom>
        </p:spPr>
      </p:pic>
      <p:sp>
        <p:nvSpPr>
          <p:cNvPr id="18" name="TextBox 17">
            <a:extLst>
              <a:ext uri="{FF2B5EF4-FFF2-40B4-BE49-F238E27FC236}">
                <a16:creationId xmlns:a16="http://schemas.microsoft.com/office/drawing/2014/main" id="{6EF95A44-B443-37A7-92D7-BF7B0E3884C5}"/>
              </a:ext>
            </a:extLst>
          </p:cNvPr>
          <p:cNvSpPr txBox="1"/>
          <p:nvPr/>
        </p:nvSpPr>
        <p:spPr>
          <a:xfrm>
            <a:off x="0" y="0"/>
            <a:ext cx="7148945" cy="2554545"/>
          </a:xfrm>
          <a:prstGeom prst="rect">
            <a:avLst/>
          </a:prstGeom>
          <a:noFill/>
          <a:ln w="57150">
            <a:noFill/>
          </a:ln>
          <a:scene3d>
            <a:camera prst="orthographicFront"/>
            <a:lightRig rig="threePt" dir="t"/>
          </a:scene3d>
          <a:sp3d>
            <a:bevelT/>
          </a:sp3d>
        </p:spPr>
        <p:txBody>
          <a:bodyPr wrap="square">
            <a:spAutoFit/>
          </a:bodyPr>
          <a:lstStyle/>
          <a:p>
            <a:pPr algn="ctr"/>
            <a:r>
              <a:rPr lang="en-US" sz="4000" b="1" i="1" dirty="0">
                <a:effectLst>
                  <a:outerShdw blurRad="38100" dist="38100" dir="2700000" algn="tl">
                    <a:srgbClr val="000000">
                      <a:alpha val="43137"/>
                    </a:srgbClr>
                  </a:outerShdw>
                </a:effectLst>
              </a:rPr>
              <a:t>Excellence in a university is a collective journey, driven by teaching, research, and collaboration.</a:t>
            </a:r>
          </a:p>
        </p:txBody>
      </p:sp>
      <p:sp>
        <p:nvSpPr>
          <p:cNvPr id="4" name="Rectangle: Rounded Corners 3">
            <a:extLst>
              <a:ext uri="{FF2B5EF4-FFF2-40B4-BE49-F238E27FC236}">
                <a16:creationId xmlns:a16="http://schemas.microsoft.com/office/drawing/2014/main" id="{A9D79930-7BA9-542A-EDBD-47DC4F6466CB}"/>
              </a:ext>
            </a:extLst>
          </p:cNvPr>
          <p:cNvSpPr/>
          <p:nvPr/>
        </p:nvSpPr>
        <p:spPr>
          <a:xfrm>
            <a:off x="0" y="5694082"/>
            <a:ext cx="12020202" cy="1113905"/>
          </a:xfrm>
          <a:prstGeom prst="roundRect">
            <a:avLst/>
          </a:prstGeom>
          <a:gradFill>
            <a:gsLst>
              <a:gs pos="0">
                <a:schemeClr val="accent4">
                  <a:lumMod val="40000"/>
                  <a:lumOff val="60000"/>
                </a:schemeClr>
              </a:gs>
              <a:gs pos="100000">
                <a:schemeClr val="bg1"/>
              </a:gs>
            </a:gsLst>
            <a:path path="circle">
              <a:fillToRect l="100000" t="100000"/>
            </a:path>
          </a:gradFill>
          <a:effectLst>
            <a:glow rad="228600">
              <a:schemeClr val="accent4">
                <a:satMod val="175000"/>
                <a:alpha val="40000"/>
              </a:schemeClr>
            </a:glo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Excellence is not accidental; it is cultivated through vision, strategy, and collaboration.. </a:t>
            </a:r>
            <a:r>
              <a:rPr lang="en-US" sz="3200" b="1" dirty="0">
                <a:solidFill>
                  <a:srgbClr val="0000FF"/>
                </a:solidFill>
              </a:rPr>
              <a:t>Together WE CAN!!!</a:t>
            </a:r>
          </a:p>
        </p:txBody>
      </p:sp>
      <p:sp>
        <p:nvSpPr>
          <p:cNvPr id="5" name="Callout: Down Arrow 4">
            <a:extLst>
              <a:ext uri="{FF2B5EF4-FFF2-40B4-BE49-F238E27FC236}">
                <a16:creationId xmlns:a16="http://schemas.microsoft.com/office/drawing/2014/main" id="{1B258208-FFF2-60EF-47E4-341322C65A22}"/>
              </a:ext>
            </a:extLst>
          </p:cNvPr>
          <p:cNvSpPr/>
          <p:nvPr/>
        </p:nvSpPr>
        <p:spPr>
          <a:xfrm>
            <a:off x="6982689" y="124557"/>
            <a:ext cx="5037513" cy="1113905"/>
          </a:xfrm>
          <a:prstGeom prst="downArrowCallout">
            <a:avLst/>
          </a:prstGeom>
          <a:gradFill>
            <a:gsLst>
              <a:gs pos="0">
                <a:srgbClr val="00FF00"/>
              </a:gs>
              <a:gs pos="100000">
                <a:schemeClr val="bg1"/>
              </a:gs>
            </a:gsLst>
            <a:path path="circle">
              <a:fillToRect l="100000" t="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400" b="1">
                <a:solidFill>
                  <a:schemeClr val="tx1"/>
                </a:solidFill>
                <a:latin typeface="Arial" panose="020B0604020202020204" pitchFamily="34" charset="0"/>
              </a:rPr>
              <a:t>Vision Realized</a:t>
            </a:r>
            <a:endParaRPr lang="en-US" sz="2400"/>
          </a:p>
        </p:txBody>
      </p:sp>
      <p:sp>
        <p:nvSpPr>
          <p:cNvPr id="6" name="Callout: Down Arrow 5">
            <a:extLst>
              <a:ext uri="{FF2B5EF4-FFF2-40B4-BE49-F238E27FC236}">
                <a16:creationId xmlns:a16="http://schemas.microsoft.com/office/drawing/2014/main" id="{93090E57-6458-C408-58F4-5D9B82668606}"/>
              </a:ext>
            </a:extLst>
          </p:cNvPr>
          <p:cNvSpPr/>
          <p:nvPr/>
        </p:nvSpPr>
        <p:spPr>
          <a:xfrm>
            <a:off x="6982689" y="1238462"/>
            <a:ext cx="5037513" cy="1113905"/>
          </a:xfrm>
          <a:prstGeom prst="downArrowCallout">
            <a:avLst/>
          </a:prstGeom>
          <a:gradFill>
            <a:gsLst>
              <a:gs pos="0">
                <a:srgbClr val="00FF00"/>
              </a:gs>
              <a:gs pos="100000">
                <a:schemeClr val="bg1"/>
              </a:gs>
            </a:gsLst>
            <a:path path="circle">
              <a:fillToRect l="100000" t="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400" b="1" dirty="0">
                <a:solidFill>
                  <a:schemeClr val="tx1"/>
                </a:solidFill>
                <a:latin typeface="Arial" panose="020B0604020202020204" pitchFamily="34" charset="0"/>
              </a:rPr>
              <a:t>Strategic Pathways</a:t>
            </a:r>
            <a:endParaRPr lang="en-US" sz="2400" dirty="0"/>
          </a:p>
        </p:txBody>
      </p:sp>
      <p:sp>
        <p:nvSpPr>
          <p:cNvPr id="7" name="Callout: Down Arrow 6">
            <a:extLst>
              <a:ext uri="{FF2B5EF4-FFF2-40B4-BE49-F238E27FC236}">
                <a16:creationId xmlns:a16="http://schemas.microsoft.com/office/drawing/2014/main" id="{411F2BE8-B073-F3C4-6D60-FB04660031C4}"/>
              </a:ext>
            </a:extLst>
          </p:cNvPr>
          <p:cNvSpPr/>
          <p:nvPr/>
        </p:nvSpPr>
        <p:spPr>
          <a:xfrm>
            <a:off x="6982689" y="2352367"/>
            <a:ext cx="5037513" cy="1113905"/>
          </a:xfrm>
          <a:prstGeom prst="downArrowCallout">
            <a:avLst/>
          </a:prstGeom>
          <a:gradFill>
            <a:gsLst>
              <a:gs pos="0">
                <a:srgbClr val="00FF00"/>
              </a:gs>
              <a:gs pos="100000">
                <a:schemeClr val="bg1"/>
              </a:gs>
            </a:gsLst>
            <a:path path="circle">
              <a:fillToRect l="100000" t="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400" b="1">
                <a:solidFill>
                  <a:schemeClr val="tx1"/>
                </a:solidFill>
                <a:latin typeface="Arial" panose="020B0604020202020204" pitchFamily="34" charset="0"/>
              </a:rPr>
              <a:t>Faculty &amp; Student Empowerment</a:t>
            </a:r>
            <a:endParaRPr lang="en-US" sz="2400"/>
          </a:p>
        </p:txBody>
      </p:sp>
      <p:sp>
        <p:nvSpPr>
          <p:cNvPr id="8" name="Callout: Down Arrow 7">
            <a:extLst>
              <a:ext uri="{FF2B5EF4-FFF2-40B4-BE49-F238E27FC236}">
                <a16:creationId xmlns:a16="http://schemas.microsoft.com/office/drawing/2014/main" id="{5927DB92-EEB4-080A-D689-2540BE4FD93A}"/>
              </a:ext>
            </a:extLst>
          </p:cNvPr>
          <p:cNvSpPr/>
          <p:nvPr/>
        </p:nvSpPr>
        <p:spPr>
          <a:xfrm>
            <a:off x="6982689" y="3466272"/>
            <a:ext cx="5037513" cy="1113905"/>
          </a:xfrm>
          <a:prstGeom prst="downArrowCallout">
            <a:avLst/>
          </a:prstGeom>
          <a:gradFill>
            <a:gsLst>
              <a:gs pos="0">
                <a:srgbClr val="00FF00"/>
              </a:gs>
              <a:gs pos="100000">
                <a:schemeClr val="bg1"/>
              </a:gs>
            </a:gsLst>
            <a:path path="circle">
              <a:fillToRect l="100000" t="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400" b="1">
                <a:solidFill>
                  <a:schemeClr val="tx1"/>
                </a:solidFill>
                <a:latin typeface="Arial" panose="020B0604020202020204" pitchFamily="34" charset="0"/>
              </a:rPr>
              <a:t>Collaborative Networks</a:t>
            </a:r>
            <a:endParaRPr lang="en-US" sz="2400"/>
          </a:p>
        </p:txBody>
      </p:sp>
      <p:sp>
        <p:nvSpPr>
          <p:cNvPr id="9" name="Callout: Down Arrow 8">
            <a:extLst>
              <a:ext uri="{FF2B5EF4-FFF2-40B4-BE49-F238E27FC236}">
                <a16:creationId xmlns:a16="http://schemas.microsoft.com/office/drawing/2014/main" id="{85CB250E-F1FE-573B-B5BC-92677985E941}"/>
              </a:ext>
            </a:extLst>
          </p:cNvPr>
          <p:cNvSpPr/>
          <p:nvPr/>
        </p:nvSpPr>
        <p:spPr>
          <a:xfrm>
            <a:off x="6982689" y="4580179"/>
            <a:ext cx="5037513" cy="1113905"/>
          </a:xfrm>
          <a:prstGeom prst="downArrowCallout">
            <a:avLst/>
          </a:prstGeom>
          <a:gradFill>
            <a:gsLst>
              <a:gs pos="0">
                <a:srgbClr val="00FF00"/>
              </a:gs>
              <a:gs pos="100000">
                <a:schemeClr val="bg1"/>
              </a:gs>
            </a:gsLst>
            <a:path path="circle">
              <a:fillToRect l="100000" t="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400" b="1">
                <a:solidFill>
                  <a:schemeClr val="tx1"/>
                </a:solidFill>
                <a:latin typeface="Arial" panose="020B0604020202020204" pitchFamily="34" charset="0"/>
              </a:rPr>
              <a:t>Call to Action</a:t>
            </a:r>
            <a:endParaRPr lang="en-US" sz="2400"/>
          </a:p>
        </p:txBody>
      </p:sp>
      <p:pic>
        <p:nvPicPr>
          <p:cNvPr id="10" name="Picture 9">
            <a:extLst>
              <a:ext uri="{FF2B5EF4-FFF2-40B4-BE49-F238E27FC236}">
                <a16:creationId xmlns:a16="http://schemas.microsoft.com/office/drawing/2014/main" id="{0E4325CF-3A51-2FA6-845D-AD928AF60B5E}"/>
              </a:ext>
            </a:extLst>
          </p:cNvPr>
          <p:cNvPicPr>
            <a:picLocks noChangeAspect="1"/>
          </p:cNvPicPr>
          <p:nvPr/>
        </p:nvPicPr>
        <p:blipFill>
          <a:blip r:embed="rId4"/>
          <a:stretch>
            <a:fillRect/>
          </a:stretch>
        </p:blipFill>
        <p:spPr>
          <a:xfrm>
            <a:off x="171798" y="2729098"/>
            <a:ext cx="2724848" cy="2554545"/>
          </a:xfrm>
          <a:prstGeom prst="rect">
            <a:avLst/>
          </a:prstGeom>
        </p:spPr>
      </p:pic>
    </p:spTree>
    <p:extLst>
      <p:ext uri="{BB962C8B-B14F-4D97-AF65-F5344CB8AC3E}">
        <p14:creationId xmlns:p14="http://schemas.microsoft.com/office/powerpoint/2010/main" val="3448531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 calcmode="lin" valueType="num">
                                      <p:cBhvr>
                                        <p:cTn id="16" dur="1000" fill="hold"/>
                                        <p:tgtEl>
                                          <p:spTgt spid="13"/>
                                        </p:tgtEl>
                                        <p:attrNameLst>
                                          <p:attrName>style.rotation</p:attrName>
                                        </p:attrNameLst>
                                      </p:cBhvr>
                                      <p:tavLst>
                                        <p:tav tm="0">
                                          <p:val>
                                            <p:fltVal val="90"/>
                                          </p:val>
                                        </p:tav>
                                        <p:tav tm="100000">
                                          <p:val>
                                            <p:fltVal val="0"/>
                                          </p:val>
                                        </p:tav>
                                      </p:tavLst>
                                    </p:anim>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B019390-BAF2-464C-8A34-9654B190868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3F71620-FC50-2647-4CA2-42EC6CA50810}"/>
              </a:ext>
            </a:extLst>
          </p:cNvPr>
          <p:cNvSpPr txBox="1"/>
          <p:nvPr/>
        </p:nvSpPr>
        <p:spPr>
          <a:xfrm>
            <a:off x="0" y="12112"/>
            <a:ext cx="12192000" cy="646331"/>
          </a:xfrm>
          <a:prstGeom prst="rect">
            <a:avLst/>
          </a:prstGeom>
          <a:solidFill>
            <a:srgbClr val="002060"/>
          </a:solidFill>
          <a:scene3d>
            <a:camera prst="orthographicFront"/>
            <a:lightRig rig="threePt" dir="t"/>
          </a:scene3d>
          <a:sp3d>
            <a:bevelT prst="angle"/>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Top </a:t>
            </a:r>
            <a:r>
              <a:rPr kumimoji="0" lang="en-US" sz="36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10 </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Student Exchange Programs </a:t>
            </a:r>
          </a:p>
        </p:txBody>
      </p:sp>
      <p:sp>
        <p:nvSpPr>
          <p:cNvPr id="5" name="Content Placeholder 4"/>
          <p:cNvSpPr>
            <a:spLocks noGrp="1"/>
          </p:cNvSpPr>
          <p:nvPr>
            <p:ph idx="1"/>
          </p:nvPr>
        </p:nvSpPr>
        <p:spPr>
          <a:xfrm>
            <a:off x="557283" y="1307010"/>
            <a:ext cx="10515600" cy="4351338"/>
          </a:xfrm>
        </p:spPr>
        <p:txBody>
          <a:bodyPr>
            <a:normAutofit fontScale="92500" lnSpcReduction="20000"/>
          </a:bodyPr>
          <a:lstStyle/>
          <a:p>
            <a:pPr marL="0" indent="0">
              <a:buNone/>
            </a:pPr>
            <a:r>
              <a:rPr lang="en-US" sz="3600" dirty="0" smtClean="0">
                <a:solidFill>
                  <a:srgbClr val="0000FF"/>
                </a:solidFill>
              </a:rPr>
              <a:t> </a:t>
            </a:r>
          </a:p>
          <a:p>
            <a:r>
              <a:rPr lang="en-US" sz="3600" dirty="0" smtClean="0">
                <a:solidFill>
                  <a:srgbClr val="0000FF"/>
                </a:solidFill>
              </a:rPr>
              <a:t>TEEP Exchange Program</a:t>
            </a:r>
          </a:p>
          <a:p>
            <a:r>
              <a:rPr lang="en-US" sz="3600" dirty="0" smtClean="0">
                <a:solidFill>
                  <a:srgbClr val="0000FF"/>
                </a:solidFill>
              </a:rPr>
              <a:t> MEXT - JAPAN</a:t>
            </a:r>
          </a:p>
          <a:p>
            <a:r>
              <a:rPr lang="en-US" sz="3600" dirty="0" smtClean="0">
                <a:solidFill>
                  <a:srgbClr val="0000FF"/>
                </a:solidFill>
              </a:rPr>
              <a:t>Erasmus Student Mobility Program</a:t>
            </a:r>
          </a:p>
          <a:p>
            <a:r>
              <a:rPr lang="en-US" sz="3600" dirty="0" smtClean="0">
                <a:solidFill>
                  <a:srgbClr val="0000FF"/>
                </a:solidFill>
              </a:rPr>
              <a:t>ISEP Exchange</a:t>
            </a:r>
          </a:p>
          <a:p>
            <a:r>
              <a:rPr lang="en-US" sz="3600" dirty="0" smtClean="0">
                <a:solidFill>
                  <a:srgbClr val="0000FF"/>
                </a:solidFill>
              </a:rPr>
              <a:t>Fulbright US Student Exchange Program</a:t>
            </a:r>
          </a:p>
          <a:p>
            <a:r>
              <a:rPr lang="en-US" sz="3600" dirty="0" smtClean="0">
                <a:solidFill>
                  <a:srgbClr val="0000FF"/>
                </a:solidFill>
              </a:rPr>
              <a:t>Global Graduate Exchange Program </a:t>
            </a:r>
          </a:p>
          <a:p>
            <a:r>
              <a:rPr lang="en-US" sz="3600" dirty="0" smtClean="0">
                <a:solidFill>
                  <a:srgbClr val="0000FF"/>
                </a:solidFill>
              </a:rPr>
              <a:t>INTERPOL Internships programs</a:t>
            </a:r>
          </a:p>
          <a:p>
            <a:r>
              <a:rPr lang="en-US" sz="3600" dirty="0" smtClean="0">
                <a:solidFill>
                  <a:srgbClr val="0000FF"/>
                </a:solidFill>
              </a:rPr>
              <a:t>DST- Overseas student Fellowship program</a:t>
            </a:r>
          </a:p>
          <a:p>
            <a:endParaRPr lang="en-US" dirty="0" smtClean="0"/>
          </a:p>
          <a:p>
            <a:endParaRPr lang="en-US" dirty="0"/>
          </a:p>
        </p:txBody>
      </p:sp>
    </p:spTree>
    <p:extLst>
      <p:ext uri="{BB962C8B-B14F-4D97-AF65-F5344CB8AC3E}">
        <p14:creationId xmlns:p14="http://schemas.microsoft.com/office/powerpoint/2010/main" val="1318666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3215</TotalTime>
  <Words>5136</Words>
  <Application>Microsoft Office PowerPoint</Application>
  <PresentationFormat>Widescreen</PresentationFormat>
  <Paragraphs>1014</Paragraphs>
  <Slides>84</Slides>
  <Notes>7</Notes>
  <HiddenSlides>13</HiddenSlides>
  <MMClips>0</MMClips>
  <ScaleCrop>false</ScaleCrop>
  <HeadingPairs>
    <vt:vector size="6" baseType="variant">
      <vt:variant>
        <vt:lpstr>Fonts Used</vt:lpstr>
      </vt:variant>
      <vt:variant>
        <vt:i4>22</vt:i4>
      </vt:variant>
      <vt:variant>
        <vt:lpstr>Theme</vt:lpstr>
      </vt:variant>
      <vt:variant>
        <vt:i4>3</vt:i4>
      </vt:variant>
      <vt:variant>
        <vt:lpstr>Slide Titles</vt:lpstr>
      </vt:variant>
      <vt:variant>
        <vt:i4>84</vt:i4>
      </vt:variant>
    </vt:vector>
  </HeadingPairs>
  <TitlesOfParts>
    <vt:vector size="109" baseType="lpstr">
      <vt:lpstr>-apple-system</vt:lpstr>
      <vt:lpstr>Arial</vt:lpstr>
      <vt:lpstr>Calibri</vt:lpstr>
      <vt:lpstr>Calibri Light</vt:lpstr>
      <vt:lpstr>Google Sans</vt:lpstr>
      <vt:lpstr>Helvetica</vt:lpstr>
      <vt:lpstr>inherit</vt:lpstr>
      <vt:lpstr>Inter</vt:lpstr>
      <vt:lpstr>KodchiangUPC</vt:lpstr>
      <vt:lpstr>Latha</vt:lpstr>
      <vt:lpstr>Merriweather Sans</vt:lpstr>
      <vt:lpstr>Noto Sans</vt:lpstr>
      <vt:lpstr>Noto Sans TC</vt:lpstr>
      <vt:lpstr>Poppins</vt:lpstr>
      <vt:lpstr>Roboto</vt:lpstr>
      <vt:lpstr>Sora</vt:lpstr>
      <vt:lpstr>Times New Roman</vt:lpstr>
      <vt:lpstr>Trebuchet MS</vt:lpstr>
      <vt:lpstr>var(--artdeco-reset-typography-font-family-sans)</vt:lpstr>
      <vt:lpstr>var(--theme-font-family)</vt:lpstr>
      <vt:lpstr>Verdana</vt:lpstr>
      <vt:lpstr>Wingdings</vt:lpstr>
      <vt:lpstr>1_Office Theme</vt:lpstr>
      <vt:lpstr>Office Theme</vt:lpstr>
      <vt:lpstr>8_Office Theme</vt:lpstr>
      <vt:lpstr>PowerPoint Presentation</vt:lpstr>
      <vt:lpstr>Outline of the session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Exchanges Programs in Taiwan for Ph.D and Master students (Fully Funded Programs)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SMALL IMMEDIATE NEED GRANTS </vt:lpstr>
      <vt:lpstr>PowerPoint Presentation</vt:lpstr>
      <vt:lpstr>PowerPoint Presentation</vt:lpstr>
      <vt:lpstr>Erasmus+ Mobility Program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Faculty Exchange Programs </vt:lpstr>
      <vt:lpstr>AICTE Industry Fellowship-  For Faculties</vt:lpstr>
      <vt:lpstr> UN Young Women for Biosecurity Fellowship 2025</vt:lpstr>
      <vt:lpstr>Queen Elizabeth Young Leader Awards</vt:lpstr>
      <vt:lpstr>PowerPoint Presentation</vt:lpstr>
      <vt:lpstr>PowerPoint Presentation</vt:lpstr>
      <vt:lpstr>Brain Pool Fellowship Program </vt:lpstr>
      <vt:lpstr>PowerPoint Presentation</vt:lpstr>
      <vt:lpstr>Benefits of joining the Brain Pool Program include:   </vt:lpstr>
      <vt:lpstr>Features and Details of the Program</vt:lpstr>
      <vt:lpstr>PowerPoint Presentation</vt:lpstr>
      <vt:lpstr>Application Process and Timeline  </vt:lpstr>
      <vt:lpstr>Who Should Apply for the Brain Pool Fellowship?  </vt:lpstr>
      <vt:lpstr>Key Dates and Contact Information  Keep an eye on updates via EURAXESS and institutional career boards.</vt:lpstr>
      <vt:lpstr>PowerPoint Presentation</vt:lpstr>
      <vt:lpstr>PowerPoint Presentation</vt:lpstr>
      <vt:lpstr>IKST Visiting Program for Students and Researchers (UG, PG, Postdocs) – Fully Funded Academic Research Exchange in India and South Korea </vt:lpstr>
      <vt:lpstr>What is the IKST Visiting Program? </vt:lpstr>
      <vt:lpstr>Why Consider the IKST Visiting Program? </vt:lpstr>
      <vt:lpstr>PowerPoint Presentation</vt:lpstr>
      <vt:lpstr>Key Research Domains Supported</vt:lpstr>
      <vt:lpstr>Program Features and Financial Support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Vijayakumari S</dc:creator>
  <cp:lastModifiedBy>Prof S Balakumar _NCNSNT</cp:lastModifiedBy>
  <cp:revision>163</cp:revision>
  <dcterms:created xsi:type="dcterms:W3CDTF">2025-10-05T00:29:02Z</dcterms:created>
  <dcterms:modified xsi:type="dcterms:W3CDTF">2025-11-16T13:32:41Z</dcterms:modified>
</cp:coreProperties>
</file>